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sldIdLst>
    <p:sldId id="256" r:id="rId5"/>
    <p:sldId id="301" r:id="rId6"/>
    <p:sldId id="302" r:id="rId7"/>
    <p:sldId id="398" r:id="rId8"/>
    <p:sldId id="280" r:id="rId9"/>
    <p:sldId id="399" r:id="rId10"/>
    <p:sldId id="304" r:id="rId11"/>
    <p:sldId id="400" r:id="rId12"/>
    <p:sldId id="397" r:id="rId13"/>
    <p:sldId id="286" r:id="rId14"/>
    <p:sldId id="310" r:id="rId15"/>
    <p:sldId id="303" r:id="rId16"/>
    <p:sldId id="412" r:id="rId17"/>
    <p:sldId id="408" r:id="rId18"/>
    <p:sldId id="296" r:id="rId19"/>
    <p:sldId id="401" r:id="rId20"/>
    <p:sldId id="283" r:id="rId21"/>
    <p:sldId id="409" r:id="rId22"/>
    <p:sldId id="402" r:id="rId23"/>
    <p:sldId id="410" r:id="rId24"/>
    <p:sldId id="411" r:id="rId25"/>
    <p:sldId id="287" r:id="rId26"/>
    <p:sldId id="289" r:id="rId27"/>
    <p:sldId id="288" r:id="rId28"/>
    <p:sldId id="403" r:id="rId29"/>
    <p:sldId id="290" r:id="rId30"/>
    <p:sldId id="405" r:id="rId31"/>
    <p:sldId id="406" r:id="rId32"/>
    <p:sldId id="284" r:id="rId33"/>
    <p:sldId id="312" r:id="rId34"/>
  </p:sldIdLst>
  <p:sldSz cx="12011025" cy="6859588"/>
  <p:notesSz cx="6858000" cy="9144000"/>
  <p:defaultTextStyle>
    <a:defPPr>
      <a:defRPr lang="pl-PL"/>
    </a:defPPr>
    <a:lvl1pPr marL="0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3729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07460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11189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14918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18648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22377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26108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29837" algn="l" defTabSz="120746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1">
          <p15:clr>
            <a:srgbClr val="A4A3A4"/>
          </p15:clr>
        </p15:guide>
        <p15:guide id="2" pos="378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0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21" autoAdjust="0"/>
    <p:restoredTop sz="90458" autoAdjust="0"/>
  </p:normalViewPr>
  <p:slideViewPr>
    <p:cSldViewPr>
      <p:cViewPr>
        <p:scale>
          <a:sx n="112" d="100"/>
          <a:sy n="112" d="100"/>
        </p:scale>
        <p:origin x="-342" y="-54"/>
      </p:cViewPr>
      <p:guideLst>
        <p:guide orient="horz" pos="2161"/>
        <p:guide pos="3783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00125D-A02B-494F-866C-7913DAF02FA0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7038" y="685800"/>
            <a:ext cx="60039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93135E-1A4D-4336-90A6-23F92D43632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8986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603729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1207460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811189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2414918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3018648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622377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226108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4829837" algn="l" defTabSz="1207460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06615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310604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6D1C13A-3937-1D7F-B46B-9E6DEA6C6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A815D513-8F96-8B98-9FFA-4A17FFC72B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2130C1BA-63A4-E065-6173-017C959761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Krótki, programowy tekst do opracowania, który wyjaśnia, w jakim celu jest to sprawozdanie.</a:t>
            </a:r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Należy pamiętać o zmianie nazwy jednostki.</a:t>
            </a:r>
          </a:p>
          <a:p>
            <a:pPr marL="0" marR="0" lvl="0" indent="0" algn="l" defTabSz="14514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Zachęcamy nadleśnictwa do przygotowania własnej treści o podobnym charakterze.</a:t>
            </a:r>
          </a:p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62B1A704-016D-B2C2-D034-9D4A4B7C46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03443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37935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1BD4BA-5D21-A0CC-DAEE-DBB6A6EB3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158EF2FE-8A70-87BA-FA1E-01FAB432F2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AB599913-A34C-2147-4353-49D9FEE100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D07CF336-0A40-629D-14C9-4702E2C086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82746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3926ADD-4515-1567-D24F-C01686945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9878E23E-B1BE-9910-9F6B-F21EE041B3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FFDAE6B8-4CA7-DA95-9EBE-2356C26142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442C427A-45C7-F298-8341-F565EA5B77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30428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43309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6B621BA-E7EF-DB18-D665-E4418A13C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193EEED2-A8A9-F3D5-349E-688A893B8F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6FC922FF-9725-D3E4-2A43-BAF0BA3CFF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2E0CEC4D-A201-50DB-3339-0AB2304DF3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43633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98935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90EB20C-6534-D71D-5C0F-5BFC2DEC9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95A0DB62-1E0D-07F8-2180-67C0C74442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187419E9-B83B-859D-25F9-5AF083C99A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54E4EB17-F2E4-3E07-C82B-D5AAA585E7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4900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64880CF-3FD1-82BD-8F92-BF258F453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B6550E9D-EDE1-0540-1105-33EF0FF41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37B3A55F-EF2B-F0E8-B248-EF486DD866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96443303-8AF4-0687-0F34-9A15A46400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045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2069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7B0B053-2F6E-73FA-CE1A-D189BB490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5A378EF5-8D59-93FB-7359-62CF8D07E0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9B6CEA0D-07DB-1BCC-A028-0DE748628E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540742B4-0422-AE57-49D2-33EF697620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46685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A29D6A8-ED58-6BA5-9384-AC8899886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8DD1432F-B15E-EF2B-7D16-DBD727CC28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531BD536-FF58-7A8B-A561-CF1BC90E1A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73A7E1B9-FFD9-E464-BAE9-07F29BD205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81153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61661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61000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776649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DBD42AE-D287-8E09-B048-8C75B233B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9A3C2B20-5621-797E-D75D-383AA03D19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2A7FA8FA-CAC9-0D4D-9A0B-78CD867A5F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E35C3382-506D-D954-B8C9-55AEF4B2BD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5274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79030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F189900-4F20-1EF6-FD91-8A46EBE7B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A174984-ABBC-CB42-F333-C8956DA382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D2FB864A-57FF-B24E-CD45-56DBC24605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A4878018-D8ED-3461-5C69-F314A11989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27554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B7A3A9D-FF9E-0912-3796-A84B7A461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08FA2807-B02E-F065-3450-EFE0E1A314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EDD5759D-9762-E72B-BBEC-4166FAA9A6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39B002AE-7B1B-37D2-84DE-B91056EC1C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35595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0994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59201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63FDFFB-92F5-B3D3-3FF2-AEFB33F82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AEA711B-3CC0-0E9E-20BB-88B1AA015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7252D05F-657E-AE99-43DC-A9794AF071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171FACDC-B5D2-0EB4-28F4-042FBC897F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344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0A699F1-3FF4-C318-D705-DCB3A3638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C4754DF1-AFA2-0D66-FAB8-CD5AB71666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54DD02B1-9994-3292-91A1-9C70194E33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6194648B-EAF2-F84C-CB7F-ACBD071E87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15355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2679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6266EE8-4A77-D291-FC8C-9363FF5DA0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52005772-F6A0-DB71-21FD-37F4D0BFBA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43B465A9-594F-17A2-FBF7-57C83DFE48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D4C720A6-AEAC-E716-19CE-43DF630C13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52241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4213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A98F82A-B29E-430B-5713-B50D8D044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09EE678C-37E6-F9F6-C282-7B51EB4AFC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EC850036-3DEB-7241-D5A1-ACCC1CD23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aseline="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2C7B489A-7116-A73C-1F5A-AE96819BA4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9385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l-PL" baseline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3814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00827" y="2130921"/>
            <a:ext cx="10209371" cy="147036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01654" y="3887100"/>
            <a:ext cx="8407718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3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07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1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14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18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2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261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29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2703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0694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07993" y="206425"/>
            <a:ext cx="2702481" cy="4388867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0551" y="206425"/>
            <a:ext cx="7907258" cy="438886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968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191" y="309278"/>
            <a:ext cx="938038" cy="588363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xmlns="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xmlns="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2320279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191" y="309278"/>
            <a:ext cx="938038" cy="588363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xmlns="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xmlns="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3770110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191" y="309278"/>
            <a:ext cx="938038" cy="588363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xmlns="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xmlns="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2325071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191" y="309278"/>
            <a:ext cx="938038" cy="588363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xmlns="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xmlns="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40622880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191" y="309278"/>
            <a:ext cx="938038" cy="588363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xmlns="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xmlns="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3899570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191" y="309278"/>
            <a:ext cx="938038" cy="588363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xmlns="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xmlns="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39576978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191" y="309278"/>
            <a:ext cx="938038" cy="588363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xmlns="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xmlns="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15758395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191" y="309278"/>
            <a:ext cx="938038" cy="588363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xmlns="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xmlns="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2269105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97170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191" y="309278"/>
            <a:ext cx="938038" cy="588363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xmlns="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xmlns="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2362776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191" y="309278"/>
            <a:ext cx="938038" cy="588363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xmlns="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xmlns="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2483295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191" y="309278"/>
            <a:ext cx="938038" cy="588363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xmlns="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xmlns="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19785293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191" y="309278"/>
            <a:ext cx="938038" cy="588363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xmlns="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xmlns="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20940096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191" y="309278"/>
            <a:ext cx="938038" cy="588363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xmlns="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xmlns="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19231855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191" y="309278"/>
            <a:ext cx="938038" cy="588363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xmlns="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xmlns="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19887209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191" y="309278"/>
            <a:ext cx="938038" cy="588363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xmlns="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xmlns="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35467401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191" y="309278"/>
            <a:ext cx="938038" cy="588363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xmlns="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xmlns="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13399935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10133808" y="6345078"/>
            <a:ext cx="1549610" cy="205232"/>
          </a:xfrm>
          <a:prstGeom prst="rect">
            <a:avLst/>
          </a:prstGeom>
        </p:spPr>
        <p:txBody>
          <a:bodyPr lIns="0" tIns="0" rIns="0" bIns="0"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136BB9F-F41C-4172-B28A-19863538028F}" type="slidenum">
              <a:rPr lang="pl-PL" sz="1314" smtClean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pl-PL" sz="131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xmlns="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2092" y="1295520"/>
            <a:ext cx="9581607" cy="914689"/>
          </a:xfrm>
          <a:prstGeom prst="rect">
            <a:avLst/>
          </a:prstGeom>
        </p:spPr>
        <p:txBody>
          <a:bodyPr lIns="0"/>
          <a:lstStyle>
            <a:lvl1pPr algn="l">
              <a:defRPr sz="3753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8110" y="2515105"/>
            <a:ext cx="9581607" cy="2439170"/>
          </a:xfrm>
          <a:prstGeom prst="rect">
            <a:avLst/>
          </a:prstGeom>
        </p:spPr>
        <p:txBody>
          <a:bodyPr lIns="0"/>
          <a:lstStyle>
            <a:lvl1pPr>
              <a:buFont typeface="Arial" panose="020B0604020202020204" pitchFamily="34" charset="0"/>
              <a:buChar char="•"/>
              <a:defRPr sz="2293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668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337688" marR="0" lvl="0" indent="-337688" algn="l" defTabSz="90050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F6CD6866-0B31-41F9-8EE6-EEF22915835B}"/>
              </a:ext>
            </a:extLst>
          </p:cNvPr>
          <p:cNvSpPr txBox="1"/>
          <p:nvPr userDrawn="1"/>
        </p:nvSpPr>
        <p:spPr>
          <a:xfrm>
            <a:off x="1276236" y="6280343"/>
            <a:ext cx="2184500" cy="2022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314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314" dirty="0">
              <a:solidFill>
                <a:srgbClr val="005023"/>
              </a:solidFill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01A839D-0C7E-8BF6-D859-C54189EA42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7191" y="309278"/>
            <a:ext cx="938038" cy="588363"/>
          </a:xfrm>
          <a:prstGeom prst="rect">
            <a:avLst/>
          </a:prstGeom>
        </p:spPr>
      </p:pic>
      <p:pic>
        <p:nvPicPr>
          <p:cNvPr id="10" name="Obraz 9" descr="Obraz zawierający tekst&#10;&#10;Opis wygenerowany automatycznie">
            <a:extLst>
              <a:ext uri="{FF2B5EF4-FFF2-40B4-BE49-F238E27FC236}">
                <a16:creationId xmlns:a16="http://schemas.microsoft.com/office/drawing/2014/main" xmlns="" id="{6B0CDF4A-65BE-F7D3-9E2C-6365EF242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237" y="288951"/>
            <a:ext cx="1876076" cy="56486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F0C9E38C-DF17-1878-1EE0-2F39AB724E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9" r="63633"/>
          <a:stretch/>
        </p:blipFill>
        <p:spPr>
          <a:xfrm>
            <a:off x="-3176" y="-16639"/>
            <a:ext cx="711900" cy="6876227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xmlns="" id="{B8596759-5757-400F-F471-944F38FED642}"/>
              </a:ext>
            </a:extLst>
          </p:cNvPr>
          <p:cNvSpPr/>
          <p:nvPr userDrawn="1"/>
        </p:nvSpPr>
        <p:spPr>
          <a:xfrm>
            <a:off x="327608" y="356741"/>
            <a:ext cx="723701" cy="6145757"/>
          </a:xfrm>
          <a:prstGeom prst="roundRect">
            <a:avLst>
              <a:gd name="adj" fmla="val 15969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</p:spTree>
    <p:extLst>
      <p:ext uri="{BB962C8B-B14F-4D97-AF65-F5344CB8AC3E}">
        <p14:creationId xmlns:p14="http://schemas.microsoft.com/office/powerpoint/2010/main" val="19608819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ajd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1384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48788" y="4407922"/>
            <a:ext cx="10209371" cy="13623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48788" y="2907387"/>
            <a:ext cx="10209371" cy="1500534"/>
          </a:xfrm>
        </p:spPr>
        <p:txBody>
          <a:bodyPr anchor="b"/>
          <a:lstStyle>
            <a:lvl1pPr marL="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60372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074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11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41491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301864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622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22610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82983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274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0551" y="1200431"/>
            <a:ext cx="5304869" cy="339486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05606" y="1200431"/>
            <a:ext cx="5304869" cy="339486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0871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0551" y="274702"/>
            <a:ext cx="10809923" cy="1143265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0551" y="1535470"/>
            <a:ext cx="5306955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3729" indent="0">
              <a:buNone/>
              <a:defRPr sz="2600" b="1"/>
            </a:lvl2pPr>
            <a:lvl3pPr marL="1207460" indent="0">
              <a:buNone/>
              <a:defRPr sz="2400" b="1"/>
            </a:lvl3pPr>
            <a:lvl4pPr marL="1811189" indent="0">
              <a:buNone/>
              <a:defRPr sz="2100" b="1"/>
            </a:lvl4pPr>
            <a:lvl5pPr marL="2414918" indent="0">
              <a:buNone/>
              <a:defRPr sz="2100" b="1"/>
            </a:lvl5pPr>
            <a:lvl6pPr marL="3018648" indent="0">
              <a:buNone/>
              <a:defRPr sz="2100" b="1"/>
            </a:lvl6pPr>
            <a:lvl7pPr marL="3622377" indent="0">
              <a:buNone/>
              <a:defRPr sz="2100" b="1"/>
            </a:lvl7pPr>
            <a:lvl8pPr marL="4226108" indent="0">
              <a:buNone/>
              <a:defRPr sz="2100" b="1"/>
            </a:lvl8pPr>
            <a:lvl9pPr marL="4829837" indent="0">
              <a:buNone/>
              <a:defRPr sz="21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0551" y="2175379"/>
            <a:ext cx="5306955" cy="3952203"/>
          </a:xfrm>
        </p:spPr>
        <p:txBody>
          <a:bodyPr/>
          <a:lstStyle>
            <a:lvl1pPr>
              <a:defRPr sz="3200"/>
            </a:lvl1pPr>
            <a:lvl2pPr>
              <a:defRPr sz="26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01438" y="1535470"/>
            <a:ext cx="5309040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3729" indent="0">
              <a:buNone/>
              <a:defRPr sz="2600" b="1"/>
            </a:lvl2pPr>
            <a:lvl3pPr marL="1207460" indent="0">
              <a:buNone/>
              <a:defRPr sz="2400" b="1"/>
            </a:lvl3pPr>
            <a:lvl4pPr marL="1811189" indent="0">
              <a:buNone/>
              <a:defRPr sz="2100" b="1"/>
            </a:lvl4pPr>
            <a:lvl5pPr marL="2414918" indent="0">
              <a:buNone/>
              <a:defRPr sz="2100" b="1"/>
            </a:lvl5pPr>
            <a:lvl6pPr marL="3018648" indent="0">
              <a:buNone/>
              <a:defRPr sz="2100" b="1"/>
            </a:lvl6pPr>
            <a:lvl7pPr marL="3622377" indent="0">
              <a:buNone/>
              <a:defRPr sz="2100" b="1"/>
            </a:lvl7pPr>
            <a:lvl8pPr marL="4226108" indent="0">
              <a:buNone/>
              <a:defRPr sz="2100" b="1"/>
            </a:lvl8pPr>
            <a:lvl9pPr marL="4829837" indent="0">
              <a:buNone/>
              <a:defRPr sz="21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01438" y="2175379"/>
            <a:ext cx="5309040" cy="3952203"/>
          </a:xfrm>
        </p:spPr>
        <p:txBody>
          <a:bodyPr/>
          <a:lstStyle>
            <a:lvl1pPr>
              <a:defRPr sz="3200"/>
            </a:lvl1pPr>
            <a:lvl2pPr>
              <a:defRPr sz="26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6139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7836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3749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0556" y="273113"/>
            <a:ext cx="3951544" cy="1162320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95977" y="273116"/>
            <a:ext cx="6714497" cy="5854469"/>
          </a:xfrm>
        </p:spPr>
        <p:txBody>
          <a:bodyPr/>
          <a:lstStyle>
            <a:lvl1pPr>
              <a:defRPr sz="4200"/>
            </a:lvl1pPr>
            <a:lvl2pPr>
              <a:defRPr sz="3700"/>
            </a:lvl2pPr>
            <a:lvl3pPr>
              <a:defRPr sz="32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0556" y="1435437"/>
            <a:ext cx="3951544" cy="4692149"/>
          </a:xfrm>
        </p:spPr>
        <p:txBody>
          <a:bodyPr/>
          <a:lstStyle>
            <a:lvl1pPr marL="0" indent="0">
              <a:buNone/>
              <a:defRPr sz="1800"/>
            </a:lvl1pPr>
            <a:lvl2pPr marL="603729" indent="0">
              <a:buNone/>
              <a:defRPr sz="1700"/>
            </a:lvl2pPr>
            <a:lvl3pPr marL="1207460" indent="0">
              <a:buNone/>
              <a:defRPr sz="1300"/>
            </a:lvl3pPr>
            <a:lvl4pPr marL="1811189" indent="0">
              <a:buNone/>
              <a:defRPr sz="1200"/>
            </a:lvl4pPr>
            <a:lvl5pPr marL="2414918" indent="0">
              <a:buNone/>
              <a:defRPr sz="1200"/>
            </a:lvl5pPr>
            <a:lvl6pPr marL="3018648" indent="0">
              <a:buNone/>
              <a:defRPr sz="1200"/>
            </a:lvl6pPr>
            <a:lvl7pPr marL="3622377" indent="0">
              <a:buNone/>
              <a:defRPr sz="1200"/>
            </a:lvl7pPr>
            <a:lvl8pPr marL="4226108" indent="0">
              <a:buNone/>
              <a:defRPr sz="1200"/>
            </a:lvl8pPr>
            <a:lvl9pPr marL="4829837" indent="0">
              <a:buNone/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3203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54245" y="4801713"/>
            <a:ext cx="7206615" cy="566870"/>
          </a:xfrm>
        </p:spPr>
        <p:txBody>
          <a:bodyPr anchor="b"/>
          <a:lstStyle>
            <a:lvl1pPr algn="l">
              <a:defRPr sz="26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54245" y="612917"/>
            <a:ext cx="7206615" cy="4115753"/>
          </a:xfrm>
        </p:spPr>
        <p:txBody>
          <a:bodyPr/>
          <a:lstStyle>
            <a:lvl1pPr marL="0" indent="0">
              <a:buNone/>
              <a:defRPr sz="4200"/>
            </a:lvl1pPr>
            <a:lvl2pPr marL="603729" indent="0">
              <a:buNone/>
              <a:defRPr sz="3700"/>
            </a:lvl2pPr>
            <a:lvl3pPr marL="1207460" indent="0">
              <a:buNone/>
              <a:defRPr sz="3200"/>
            </a:lvl3pPr>
            <a:lvl4pPr marL="1811189" indent="0">
              <a:buNone/>
              <a:defRPr sz="2600"/>
            </a:lvl4pPr>
            <a:lvl5pPr marL="2414918" indent="0">
              <a:buNone/>
              <a:defRPr sz="2600"/>
            </a:lvl5pPr>
            <a:lvl6pPr marL="3018648" indent="0">
              <a:buNone/>
              <a:defRPr sz="2600"/>
            </a:lvl6pPr>
            <a:lvl7pPr marL="3622377" indent="0">
              <a:buNone/>
              <a:defRPr sz="2600"/>
            </a:lvl7pPr>
            <a:lvl8pPr marL="4226108" indent="0">
              <a:buNone/>
              <a:defRPr sz="2600"/>
            </a:lvl8pPr>
            <a:lvl9pPr marL="4829837" indent="0">
              <a:buNone/>
              <a:defRPr sz="26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54245" y="5368583"/>
            <a:ext cx="7206615" cy="805049"/>
          </a:xfrm>
        </p:spPr>
        <p:txBody>
          <a:bodyPr/>
          <a:lstStyle>
            <a:lvl1pPr marL="0" indent="0">
              <a:buNone/>
              <a:defRPr sz="1800"/>
            </a:lvl1pPr>
            <a:lvl2pPr marL="603729" indent="0">
              <a:buNone/>
              <a:defRPr sz="1700"/>
            </a:lvl2pPr>
            <a:lvl3pPr marL="1207460" indent="0">
              <a:buNone/>
              <a:defRPr sz="1300"/>
            </a:lvl3pPr>
            <a:lvl4pPr marL="1811189" indent="0">
              <a:buNone/>
              <a:defRPr sz="1200"/>
            </a:lvl4pPr>
            <a:lvl5pPr marL="2414918" indent="0">
              <a:buNone/>
              <a:defRPr sz="1200"/>
            </a:lvl5pPr>
            <a:lvl6pPr marL="3018648" indent="0">
              <a:buNone/>
              <a:defRPr sz="1200"/>
            </a:lvl6pPr>
            <a:lvl7pPr marL="3622377" indent="0">
              <a:buNone/>
              <a:defRPr sz="1200"/>
            </a:lvl7pPr>
            <a:lvl8pPr marL="4226108" indent="0">
              <a:buNone/>
              <a:defRPr sz="1200"/>
            </a:lvl8pPr>
            <a:lvl9pPr marL="4829837" indent="0">
              <a:buNone/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095654-D518-47B8-8E26-BBB49DC1D216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0621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0551" y="274702"/>
            <a:ext cx="10809923" cy="1143265"/>
          </a:xfrm>
          <a:prstGeom prst="rect">
            <a:avLst/>
          </a:prstGeom>
        </p:spPr>
        <p:txBody>
          <a:bodyPr vert="horz" lIns="120747" tIns="60373" rIns="120747" bIns="60373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0551" y="1600573"/>
            <a:ext cx="10809923" cy="4527011"/>
          </a:xfrm>
          <a:prstGeom prst="rect">
            <a:avLst/>
          </a:prstGeom>
        </p:spPr>
        <p:txBody>
          <a:bodyPr vert="horz" lIns="120747" tIns="60373" rIns="120747" bIns="60373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0551" y="6357824"/>
            <a:ext cx="2802573" cy="365210"/>
          </a:xfrm>
          <a:prstGeom prst="rect">
            <a:avLst/>
          </a:prstGeom>
        </p:spPr>
        <p:txBody>
          <a:bodyPr vert="horz" lIns="120747" tIns="60373" rIns="120747" bIns="60373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95654-D518-47B8-8E26-BBB49DC1D216}" type="datetimeFigureOut">
              <a:rPr lang="pl-PL" smtClean="0"/>
              <a:t>27.05.2026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03767" y="6357824"/>
            <a:ext cx="3803491" cy="365210"/>
          </a:xfrm>
          <a:prstGeom prst="rect">
            <a:avLst/>
          </a:prstGeom>
        </p:spPr>
        <p:txBody>
          <a:bodyPr vert="horz" lIns="120747" tIns="60373" rIns="120747" bIns="60373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07901" y="6357824"/>
            <a:ext cx="2802573" cy="365210"/>
          </a:xfrm>
          <a:prstGeom prst="rect">
            <a:avLst/>
          </a:prstGeom>
        </p:spPr>
        <p:txBody>
          <a:bodyPr vert="horz" lIns="120747" tIns="60373" rIns="120747" bIns="60373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9A78E-6D0C-4CE7-8A42-E4E3E8B42EB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7431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3" r:id="rId12"/>
    <p:sldLayoutId id="2147483674" r:id="rId13"/>
    <p:sldLayoutId id="2147483676" r:id="rId14"/>
    <p:sldLayoutId id="2147483677" r:id="rId15"/>
    <p:sldLayoutId id="2147483678" r:id="rId16"/>
    <p:sldLayoutId id="2147483680" r:id="rId17"/>
    <p:sldLayoutId id="2147483681" r:id="rId18"/>
    <p:sldLayoutId id="2147483683" r:id="rId19"/>
    <p:sldLayoutId id="2147483684" r:id="rId20"/>
    <p:sldLayoutId id="2147483685" r:id="rId21"/>
    <p:sldLayoutId id="2147483686" r:id="rId22"/>
    <p:sldLayoutId id="2147483687" r:id="rId23"/>
    <p:sldLayoutId id="2147483688" r:id="rId24"/>
    <p:sldLayoutId id="2147483689" r:id="rId25"/>
    <p:sldLayoutId id="2147483690" r:id="rId26"/>
    <p:sldLayoutId id="2147483691" r:id="rId27"/>
    <p:sldLayoutId id="2147483697" r:id="rId28"/>
    <p:sldLayoutId id="2147483698" r:id="rId29"/>
  </p:sldLayoutIdLst>
  <p:txStyles>
    <p:titleStyle>
      <a:lvl1pPr algn="ctr" defTabSz="1207460" rtl="0" eaLnBrk="1" latinLnBrk="0" hangingPunct="1">
        <a:spcBef>
          <a:spcPct val="0"/>
        </a:spcBef>
        <a:buNone/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2797" indent="-452797" algn="l" defTabSz="1207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981060" indent="-377331" algn="l" defTabSz="12074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09324" indent="-301865" algn="l" defTabSz="1207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13053" indent="-301865" algn="l" defTabSz="12074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16784" indent="-301865" algn="l" defTabSz="1207460" rtl="0" eaLnBrk="1" latinLnBrk="0" hangingPunct="1">
        <a:spcBef>
          <a:spcPct val="20000"/>
        </a:spcBef>
        <a:buFont typeface="Arial" panose="020B0604020202020204" pitchFamily="34" charset="0"/>
        <a:buChar char="»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20513" indent="-301865" algn="l" defTabSz="1207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24242" indent="-301865" algn="l" defTabSz="1207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27972" indent="-301865" algn="l" defTabSz="1207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131702" indent="-301865" algn="l" defTabSz="12074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3729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7460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11189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14918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8648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22377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26108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29837" algn="l" defTabSz="120746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5" Type="http://schemas.openxmlformats.org/officeDocument/2006/relationships/hyperlink" Target="bdl.lasy.gov.pl" TargetMode="Externa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5777933" y="3155426"/>
            <a:ext cx="290464" cy="6524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40" dirty="0"/>
              <a:t>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106CF9EA-4D55-C970-CEF8-B5E0806B6B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16648" y="340932"/>
            <a:ext cx="1570405" cy="97015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F3A86A76-6B60-CBCE-F0BD-4122A71C20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28966" y="403057"/>
            <a:ext cx="3406521" cy="1010209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xmlns="" id="{147E6C45-05CD-9F1B-9EC5-B595A875BA2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5" r="32113"/>
          <a:stretch/>
        </p:blipFill>
        <p:spPr>
          <a:xfrm>
            <a:off x="-25641" y="35306"/>
            <a:ext cx="4193752" cy="6772589"/>
          </a:xfrm>
          <a:prstGeom prst="rect">
            <a:avLst/>
          </a:prstGeom>
        </p:spPr>
      </p:pic>
      <p:sp>
        <p:nvSpPr>
          <p:cNvPr id="16" name="Prostokąt: zaokrąglone rogi 15">
            <a:extLst>
              <a:ext uri="{FF2B5EF4-FFF2-40B4-BE49-F238E27FC236}">
                <a16:creationId xmlns:a16="http://schemas.microsoft.com/office/drawing/2014/main" xmlns="" id="{CCB24AB6-8078-2EDA-92C1-CC520AF3A604}"/>
              </a:ext>
            </a:extLst>
          </p:cNvPr>
          <p:cNvSpPr/>
          <p:nvPr/>
        </p:nvSpPr>
        <p:spPr>
          <a:xfrm>
            <a:off x="327607" y="403057"/>
            <a:ext cx="4193752" cy="6053130"/>
          </a:xfrm>
          <a:prstGeom prst="roundRect">
            <a:avLst>
              <a:gd name="adj" fmla="val 3230"/>
            </a:avLst>
          </a:prstGeom>
          <a:noFill/>
          <a:ln w="22225">
            <a:solidFill>
              <a:srgbClr val="CDB35A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152"/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xmlns="" id="{DAC72615-0A6F-92FE-3201-2FA47BF53CB8}"/>
              </a:ext>
            </a:extLst>
          </p:cNvPr>
          <p:cNvCxnSpPr>
            <a:cxnSpLocks/>
          </p:cNvCxnSpPr>
          <p:nvPr/>
        </p:nvCxnSpPr>
        <p:spPr>
          <a:xfrm>
            <a:off x="4924994" y="3997307"/>
            <a:ext cx="6620986" cy="0"/>
          </a:xfrm>
          <a:prstGeom prst="line">
            <a:avLst/>
          </a:prstGeom>
          <a:ln w="22225">
            <a:solidFill>
              <a:srgbClr val="CDB35A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xmlns="" id="{FA4699A6-D03D-3B52-E9C7-B29BBF5F6AB9}"/>
              </a:ext>
            </a:extLst>
          </p:cNvPr>
          <p:cNvSpPr txBox="1"/>
          <p:nvPr/>
        </p:nvSpPr>
        <p:spPr>
          <a:xfrm>
            <a:off x="699691" y="686814"/>
            <a:ext cx="2184500" cy="2425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157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1576" dirty="0">
              <a:solidFill>
                <a:schemeClr val="bg1"/>
              </a:solidFill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A694E58E-F463-6E77-B5F5-F5F2BE5544A5}"/>
              </a:ext>
            </a:extLst>
          </p:cNvPr>
          <p:cNvSpPr txBox="1"/>
          <p:nvPr/>
        </p:nvSpPr>
        <p:spPr>
          <a:xfrm>
            <a:off x="4965071" y="1990984"/>
            <a:ext cx="6620986" cy="18826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3753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Nadleśnictwo Grójec</a:t>
            </a:r>
          </a:p>
          <a:p>
            <a:r>
              <a:rPr lang="pl-PL" sz="3753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sz="3753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364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Informacja o działalności w roku 2025</a:t>
            </a:r>
            <a:br>
              <a:rPr lang="pl-PL" sz="2364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364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Plany na rok 2026</a:t>
            </a:r>
            <a:endParaRPr lang="pl-PL" sz="2364" dirty="0">
              <a:solidFill>
                <a:srgbClr val="0050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361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D83ECE36-47C5-4A03-8858-AEFC644B59C4}"/>
              </a:ext>
            </a:extLst>
          </p:cNvPr>
          <p:cNvSpPr txBox="1"/>
          <p:nvPr/>
        </p:nvSpPr>
        <p:spPr>
          <a:xfrm>
            <a:off x="1446040" y="909514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Rozmiar zadań zapisanych w planie urządzenia lasu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xmlns="" id="{469BA229-C8C2-4CC3-A8CF-1DD181C0F0C1}"/>
              </a:ext>
            </a:extLst>
          </p:cNvPr>
          <p:cNvSpPr txBox="1"/>
          <p:nvPr/>
        </p:nvSpPr>
        <p:spPr>
          <a:xfrm>
            <a:off x="1613024" y="1482233"/>
            <a:ext cx="9836893" cy="4583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Planie Urządzenia Lasu dla Nadleśnictwa Grójec na lata 2024 -2033 określono następujący rozmiar zadań do wykonania w okresie 10 lat jego obowiązywania:  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Etat </a:t>
            </a:r>
            <a:r>
              <a:rPr lang="pl-PL" sz="2364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miąższościowy</a:t>
            </a: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ogółem – </a:t>
            </a:r>
            <a:r>
              <a:rPr lang="pl-PL" sz="2364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831644,00 m3 </a:t>
            </a: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(nie więcej niż) w tym: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etat </a:t>
            </a:r>
            <a:r>
              <a:rPr lang="pl-PL" sz="2364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miąższościowy</a:t>
            </a: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użytków rębnych - </a:t>
            </a:r>
            <a:r>
              <a:rPr lang="pl-PL" sz="2364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487462 m3 </a:t>
            </a: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grubizny drewna netto,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etat powierzchniowy cięć w użytkowaniu </a:t>
            </a:r>
            <a:r>
              <a:rPr lang="pl-PL" sz="2364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przedrębnym</a:t>
            </a: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pl-PL" sz="2364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7323,02 ha 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projektowa powierzchnia zalesień i odnowień wraz z poprawkami i </a:t>
            </a:r>
            <a:r>
              <a:rPr lang="pl-PL" sz="2364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dolesieniami</a:t>
            </a: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– </a:t>
            </a:r>
            <a:r>
              <a:rPr lang="pl-PL" sz="2364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2058,74 ha</a:t>
            </a: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 projektowa powierzchnia pielęgnowania lasu -  </a:t>
            </a:r>
            <a:r>
              <a:rPr lang="pl-PL" sz="2364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9856,07 ha.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2364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2102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394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944EDD9-26C1-5820-3A9C-0ED8D933F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06EC1F42-33D2-0C33-57E3-5687E18D4D2C}"/>
              </a:ext>
            </a:extLst>
          </p:cNvPr>
          <p:cNvSpPr txBox="1"/>
          <p:nvPr/>
        </p:nvSpPr>
        <p:spPr>
          <a:xfrm>
            <a:off x="1378108" y="1159742"/>
            <a:ext cx="9581606" cy="900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525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Część II</a:t>
            </a:r>
            <a:endParaRPr lang="pl-PL" sz="5254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D83ECE36-47C5-4A03-8858-AEFC644B59C4}"/>
              </a:ext>
            </a:extLst>
          </p:cNvPr>
          <p:cNvSpPr txBox="1"/>
          <p:nvPr/>
        </p:nvSpPr>
        <p:spPr>
          <a:xfrm>
            <a:off x="1378108" y="4345518"/>
            <a:ext cx="9581606" cy="819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Co się działo w nadleśnictwie –</a:t>
            </a:r>
          </a:p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- podsumowanie roku 2025 oraz plany na rok 2026</a:t>
            </a:r>
            <a:endParaRPr lang="pl-PL" sz="3152" dirty="0"/>
          </a:p>
        </p:txBody>
      </p:sp>
    </p:spTree>
    <p:extLst>
      <p:ext uri="{BB962C8B-B14F-4D97-AF65-F5344CB8AC3E}">
        <p14:creationId xmlns:p14="http://schemas.microsoft.com/office/powerpoint/2010/main" val="601271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D83ECE36-47C5-4A03-8858-AEFC644B59C4}"/>
              </a:ext>
            </a:extLst>
          </p:cNvPr>
          <p:cNvSpPr txBox="1"/>
          <p:nvPr/>
        </p:nvSpPr>
        <p:spPr>
          <a:xfrm>
            <a:off x="1214709" y="981522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Pozyskanie drewna dane ogółem dane dla Nadleśnictwa</a:t>
            </a:r>
            <a:endParaRPr lang="pl-PL" sz="3152" dirty="0"/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1EDF74A6-7D85-5DC3-1E7D-19D36244F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269080"/>
              </p:ext>
            </p:extLst>
          </p:nvPr>
        </p:nvGraphicFramePr>
        <p:xfrm>
          <a:off x="1901056" y="2133650"/>
          <a:ext cx="7848872" cy="1872209"/>
        </p:xfrm>
        <a:graphic>
          <a:graphicData uri="http://schemas.openxmlformats.org/drawingml/2006/table">
            <a:tbl>
              <a:tblPr/>
              <a:tblGrid>
                <a:gridCol w="2413200">
                  <a:extLst>
                    <a:ext uri="{9D8B030D-6E8A-4147-A177-3AD203B41FA5}">
                      <a16:colId xmlns:a16="http://schemas.microsoft.com/office/drawing/2014/main" xmlns="" val="1243969744"/>
                    </a:ext>
                  </a:extLst>
                </a:gridCol>
                <a:gridCol w="1334029">
                  <a:extLst>
                    <a:ext uri="{9D8B030D-6E8A-4147-A177-3AD203B41FA5}">
                      <a16:colId xmlns:a16="http://schemas.microsoft.com/office/drawing/2014/main" xmlns="" val="975293119"/>
                    </a:ext>
                  </a:extLst>
                </a:gridCol>
                <a:gridCol w="1314119">
                  <a:extLst>
                    <a:ext uri="{9D8B030D-6E8A-4147-A177-3AD203B41FA5}">
                      <a16:colId xmlns:a16="http://schemas.microsoft.com/office/drawing/2014/main" xmlns="" val="629575810"/>
                    </a:ext>
                  </a:extLst>
                </a:gridCol>
                <a:gridCol w="1274297">
                  <a:extLst>
                    <a:ext uri="{9D8B030D-6E8A-4147-A177-3AD203B41FA5}">
                      <a16:colId xmlns:a16="http://schemas.microsoft.com/office/drawing/2014/main" xmlns="" val="2583771668"/>
                    </a:ext>
                  </a:extLst>
                </a:gridCol>
                <a:gridCol w="1513227">
                  <a:extLst>
                    <a:ext uri="{9D8B030D-6E8A-4147-A177-3AD203B41FA5}">
                      <a16:colId xmlns:a16="http://schemas.microsoft.com/office/drawing/2014/main" xmlns="" val="1604465494"/>
                    </a:ext>
                  </a:extLst>
                </a:gridCol>
              </a:tblGrid>
              <a:tr h="62858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Pozyskanie drewna</a:t>
                      </a:r>
                    </a:p>
                    <a:p>
                      <a:pPr algn="ctr" fontAlgn="b">
                        <a:buNone/>
                      </a:pPr>
                      <a:endParaRPr lang="pl-PL" sz="12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Rębne</a:t>
                      </a:r>
                    </a:p>
                    <a:p>
                      <a:pPr algn="ctr" fontAlgn="b">
                        <a:buNone/>
                      </a:pPr>
                      <a:endParaRPr lang="pl-PL" sz="12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1" i="0" u="none" strike="noStrike" dirty="0" err="1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Przedrębne</a:t>
                      </a:r>
                      <a:endParaRPr lang="pl-PL" sz="12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b">
                        <a:buNone/>
                      </a:pPr>
                      <a:endParaRPr lang="pl-PL" sz="12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Przygodne</a:t>
                      </a:r>
                    </a:p>
                    <a:p>
                      <a:pPr algn="ctr" fontAlgn="b">
                        <a:buNone/>
                      </a:pPr>
                      <a:endParaRPr lang="pl-PL" sz="12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Suma:</a:t>
                      </a:r>
                    </a:p>
                    <a:p>
                      <a:pPr algn="ctr" fontAlgn="b">
                        <a:buNone/>
                      </a:pPr>
                      <a:endParaRPr lang="pl-PL" sz="1200" b="1" i="0" u="none" strike="noStrike" dirty="0">
                        <a:solidFill>
                          <a:srgbClr val="3333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23499348"/>
                  </a:ext>
                </a:extLst>
              </a:tr>
              <a:tr h="812499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Wykonanie w 2025 roku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 38 156,58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 40 692,45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 10 534,04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 89 383,07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3789095"/>
                  </a:ext>
                </a:extLst>
              </a:tr>
              <a:tr h="4311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Plan na 2026 rok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 38 507,00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 37 917,00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0" i="0" u="none" strike="noStrike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  9 984,00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    86 408,00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621159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4784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701B75E-DE1A-5B7F-0C2B-4D1855CCA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812A6B63-E0E0-C0C4-EE08-250B7821D8AD}"/>
              </a:ext>
            </a:extLst>
          </p:cNvPr>
          <p:cNvSpPr txBox="1"/>
          <p:nvPr/>
        </p:nvSpPr>
        <p:spPr>
          <a:xfrm>
            <a:off x="1324992" y="837506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Pozyskanie drewna Gmina Jasieniec dane za 2025 rok</a:t>
            </a:r>
            <a:endParaRPr lang="pl-PL" sz="3152" dirty="0"/>
          </a:p>
        </p:txBody>
      </p:sp>
      <p:pic>
        <p:nvPicPr>
          <p:cNvPr id="2" name="Picture 16" descr="Inserted picture RelID:4">
            <a:extLst>
              <a:ext uri="{FF2B5EF4-FFF2-40B4-BE49-F238E27FC236}">
                <a16:creationId xmlns:a16="http://schemas.microsoft.com/office/drawing/2014/main" xmlns="" id="{CA531685-6522-E8E8-4132-69394EDC9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864" y="1701602"/>
            <a:ext cx="6381840" cy="4438605"/>
          </a:xfrm>
          <a:prstGeom prst="rect">
            <a:avLst/>
          </a:prstGeom>
          <a:ln w="12700">
            <a:solidFill>
              <a:srgbClr val="C6C3C6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4186780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AFA9AA-7D34-28C1-A4CC-24327471E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9438B118-A139-501F-E60D-FE82E6D211BE}"/>
              </a:ext>
            </a:extLst>
          </p:cNvPr>
          <p:cNvSpPr txBox="1"/>
          <p:nvPr/>
        </p:nvSpPr>
        <p:spPr>
          <a:xfrm>
            <a:off x="1351864" y="837506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Pozyskanie drewna – Gmina Jasieniec plan na rok 2026</a:t>
            </a:r>
            <a:endParaRPr lang="pl-PL" sz="3152" dirty="0"/>
          </a:p>
        </p:txBody>
      </p:sp>
      <p:pic>
        <p:nvPicPr>
          <p:cNvPr id="3" name="Picture 20" descr="Inserted picture RelID:4">
            <a:extLst>
              <a:ext uri="{FF2B5EF4-FFF2-40B4-BE49-F238E27FC236}">
                <a16:creationId xmlns:a16="http://schemas.microsoft.com/office/drawing/2014/main" xmlns="" id="{00000000-0008-0000-0600-000004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6222" y="1413570"/>
            <a:ext cx="6423506" cy="4466950"/>
          </a:xfrm>
          <a:prstGeom prst="rect">
            <a:avLst/>
          </a:prstGeom>
          <a:ln w="12700">
            <a:solidFill>
              <a:srgbClr val="C6C3C6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2501903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D83ECE36-47C5-4A03-8858-AEFC644B59C4}"/>
              </a:ext>
            </a:extLst>
          </p:cNvPr>
          <p:cNvSpPr txBox="1"/>
          <p:nvPr/>
        </p:nvSpPr>
        <p:spPr>
          <a:xfrm>
            <a:off x="1378108" y="115974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Partnerzy gospodarczy</a:t>
            </a:r>
            <a:endParaRPr lang="pl-PL" sz="3152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CD95270F-6ABA-4570-90C7-21D166E267D2}"/>
              </a:ext>
            </a:extLst>
          </p:cNvPr>
          <p:cNvSpPr txBox="1"/>
          <p:nvPr/>
        </p:nvSpPr>
        <p:spPr>
          <a:xfrm>
            <a:off x="1378108" y="1862377"/>
            <a:ext cx="9581606" cy="4012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2102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Usługobiorcy – zakłady usług leśnych: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2102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Przedsiębiorstwo Produkcyjno-Handlowo-Usługowe Jakub Bodych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2102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Zakład Usług Leśnych "LAS" Sylwester </a:t>
            </a:r>
            <a:r>
              <a:rPr lang="pl-PL" sz="2102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Miziński</a:t>
            </a:r>
            <a:r>
              <a:rPr lang="pl-PL" sz="2102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 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2102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Zakład Usług Leśnych Robert </a:t>
            </a:r>
            <a:r>
              <a:rPr lang="pl-PL" sz="2102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Wojciechewicz</a:t>
            </a:r>
            <a:endParaRPr lang="pl-PL" sz="2102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2102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CE-ZET Czesław Zięba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2102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KRYS-WIK Wiktor Szamburski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2102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Usługi Leśne Łukasz Budzik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2102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Zakład Usług Leśnych Jolanta Zarychta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2102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TOLMAX Usługi dla Rolnictwa i Leśnictwa Antonii Jarosz</a:t>
            </a:r>
          </a:p>
        </p:txBody>
      </p:sp>
    </p:spTree>
    <p:extLst>
      <p:ext uri="{BB962C8B-B14F-4D97-AF65-F5344CB8AC3E}">
        <p14:creationId xmlns:p14="http://schemas.microsoft.com/office/powerpoint/2010/main" val="1421019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8F402B6-C969-FDB6-F47B-98ACC8CED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8C45B54E-0621-B648-EC39-59B30ED1B837}"/>
              </a:ext>
            </a:extLst>
          </p:cNvPr>
          <p:cNvSpPr txBox="1"/>
          <p:nvPr/>
        </p:nvSpPr>
        <p:spPr>
          <a:xfrm>
            <a:off x="1378108" y="115974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Partnerzy gospodarczy</a:t>
            </a:r>
            <a:endParaRPr lang="pl-PL" sz="3152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F866C62A-A2EA-E6C8-611F-E0183C2FB23B}"/>
              </a:ext>
            </a:extLst>
          </p:cNvPr>
          <p:cNvSpPr txBox="1"/>
          <p:nvPr/>
        </p:nvSpPr>
        <p:spPr>
          <a:xfrm>
            <a:off x="1378108" y="1862377"/>
            <a:ext cx="9581606" cy="2217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2102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Nabywcy drewna</a:t>
            </a:r>
          </a:p>
          <a:p>
            <a:pPr marL="375333" indent="-375333" algn="just">
              <a:lnSpc>
                <a:spcPct val="107000"/>
              </a:lnSpc>
              <a:spcAft>
                <a:spcPts val="788"/>
              </a:spcAft>
              <a:buFontTx/>
              <a:buChar char="-"/>
            </a:pPr>
            <a:r>
              <a:rPr lang="pl-PL" sz="2102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liczba firm około 195, przykłady firm lokalnych:</a:t>
            </a:r>
          </a:p>
          <a:p>
            <a:pPr marL="375333" indent="-375333" algn="just">
              <a:lnSpc>
                <a:spcPct val="107000"/>
              </a:lnSpc>
              <a:spcAft>
                <a:spcPts val="788"/>
              </a:spcAft>
              <a:buFontTx/>
              <a:buChar char="-"/>
            </a:pPr>
            <a:r>
              <a:rPr lang="pl-PL" sz="2102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P.H.U. "DREWMET" Włodarski Wojciech</a:t>
            </a:r>
          </a:p>
          <a:p>
            <a:pPr marL="375333" indent="-375333" algn="just">
              <a:lnSpc>
                <a:spcPct val="107000"/>
              </a:lnSpc>
              <a:spcAft>
                <a:spcPts val="788"/>
              </a:spcAft>
              <a:buFontTx/>
              <a:buChar char="-"/>
            </a:pPr>
            <a:r>
              <a:rPr lang="pl-PL" sz="2102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DREW-STAL ŁUKASZ FLIS ŁUKASZ FLIS</a:t>
            </a:r>
          </a:p>
          <a:p>
            <a:pPr marL="375333" indent="-375333" algn="just">
              <a:lnSpc>
                <a:spcPct val="107000"/>
              </a:lnSpc>
              <a:spcAft>
                <a:spcPts val="788"/>
              </a:spcAft>
              <a:buFontTx/>
              <a:buChar char="-"/>
            </a:pPr>
            <a:r>
              <a:rPr lang="pl-PL" sz="2102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indywidualni nabywcy drewna</a:t>
            </a:r>
          </a:p>
        </p:txBody>
      </p:sp>
    </p:spTree>
    <p:extLst>
      <p:ext uri="{BB962C8B-B14F-4D97-AF65-F5344CB8AC3E}">
        <p14:creationId xmlns:p14="http://schemas.microsoft.com/office/powerpoint/2010/main" val="1415438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D83ECE36-47C5-4A03-8858-AEFC644B59C4}"/>
              </a:ext>
            </a:extLst>
          </p:cNvPr>
          <p:cNvSpPr txBox="1"/>
          <p:nvPr/>
        </p:nvSpPr>
        <p:spPr>
          <a:xfrm>
            <a:off x="1328825" y="837506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Hodowla lasu w 2025 roku</a:t>
            </a:r>
            <a:endParaRPr lang="pl-PL" sz="3152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xmlns="" id="{CD53566C-A5DA-AECD-DD6D-65EEDA533D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098175"/>
              </p:ext>
            </p:extLst>
          </p:nvPr>
        </p:nvGraphicFramePr>
        <p:xfrm>
          <a:off x="1367100" y="1570592"/>
          <a:ext cx="9505056" cy="1368151"/>
        </p:xfrm>
        <a:graphic>
          <a:graphicData uri="http://schemas.openxmlformats.org/drawingml/2006/table">
            <a:tbl>
              <a:tblPr/>
              <a:tblGrid>
                <a:gridCol w="1478565">
                  <a:extLst>
                    <a:ext uri="{9D8B030D-6E8A-4147-A177-3AD203B41FA5}">
                      <a16:colId xmlns:a16="http://schemas.microsoft.com/office/drawing/2014/main" xmlns="" val="4245717921"/>
                    </a:ext>
                  </a:extLst>
                </a:gridCol>
                <a:gridCol w="2446351">
                  <a:extLst>
                    <a:ext uri="{9D8B030D-6E8A-4147-A177-3AD203B41FA5}">
                      <a16:colId xmlns:a16="http://schemas.microsoft.com/office/drawing/2014/main" xmlns="" val="2212855"/>
                    </a:ext>
                  </a:extLst>
                </a:gridCol>
                <a:gridCol w="1708991">
                  <a:extLst>
                    <a:ext uri="{9D8B030D-6E8A-4147-A177-3AD203B41FA5}">
                      <a16:colId xmlns:a16="http://schemas.microsoft.com/office/drawing/2014/main" xmlns="" val="2118042260"/>
                    </a:ext>
                  </a:extLst>
                </a:gridCol>
                <a:gridCol w="1474723">
                  <a:extLst>
                    <a:ext uri="{9D8B030D-6E8A-4147-A177-3AD203B41FA5}">
                      <a16:colId xmlns:a16="http://schemas.microsoft.com/office/drawing/2014/main" xmlns="" val="3316106717"/>
                    </a:ext>
                  </a:extLst>
                </a:gridCol>
                <a:gridCol w="1474723">
                  <a:extLst>
                    <a:ext uri="{9D8B030D-6E8A-4147-A177-3AD203B41FA5}">
                      <a16:colId xmlns:a16="http://schemas.microsoft.com/office/drawing/2014/main" xmlns="" val="1863752579"/>
                    </a:ext>
                  </a:extLst>
                </a:gridCol>
                <a:gridCol w="921703">
                  <a:extLst>
                    <a:ext uri="{9D8B030D-6E8A-4147-A177-3AD203B41FA5}">
                      <a16:colId xmlns:a16="http://schemas.microsoft.com/office/drawing/2014/main" xmlns="" val="4207682775"/>
                    </a:ext>
                  </a:extLst>
                </a:gridCol>
              </a:tblGrid>
              <a:tr h="690184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 dirty="0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HODOWLA LASU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 dirty="0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Odnowienia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Pielęgnowanie upraw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Czyszczenia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Trzebieże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Suma: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7134051"/>
                  </a:ext>
                </a:extLst>
              </a:tr>
              <a:tr h="22598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 dirty="0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HA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 dirty="0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HA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HA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HA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1" i="0" u="none" strike="noStrike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HA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0779506"/>
                  </a:ext>
                </a:extLst>
              </a:tr>
              <a:tr h="2259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Nadleśnictwo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 211,56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 658,01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 197,75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 886,13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 1 953,45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97903580"/>
                  </a:ext>
                </a:extLst>
              </a:tr>
              <a:tr h="22598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b="1" i="0" u="none" strike="noStrike" dirty="0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062 - Jasieniec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0" i="0" u="none" strike="noStrike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 41,41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0" i="0" u="none" strike="noStrike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 98,12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 9,31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 20,23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1" i="0" u="none" strike="noStrike" dirty="0">
                          <a:solidFill>
                            <a:srgbClr val="333333"/>
                          </a:solidFill>
                          <a:effectLst/>
                          <a:latin typeface="+mj-lt"/>
                        </a:rPr>
                        <a:t> 169,07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88523079"/>
                  </a:ext>
                </a:extLst>
              </a:tr>
            </a:tbl>
          </a:graphicData>
        </a:graphic>
      </p:graphicFrame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E40D8C08-95E4-1D3C-E616-EA7056CBA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5392" y="3215679"/>
            <a:ext cx="4680520" cy="321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80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B4D2140-D8C3-A8CD-C5C8-B0498D6A9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336255A6-8A09-4B7F-8D34-58625EC614DC}"/>
              </a:ext>
            </a:extLst>
          </p:cNvPr>
          <p:cNvSpPr txBox="1"/>
          <p:nvPr/>
        </p:nvSpPr>
        <p:spPr>
          <a:xfrm>
            <a:off x="1342859" y="837506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Hodowla lasu plany na  2026 roku</a:t>
            </a:r>
            <a:endParaRPr lang="pl-PL" sz="3152" dirty="0"/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xmlns="" id="{4CC59DFF-F12F-D4DC-995B-3C1E8A203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251501"/>
              </p:ext>
            </p:extLst>
          </p:nvPr>
        </p:nvGraphicFramePr>
        <p:xfrm>
          <a:off x="1427955" y="1989634"/>
          <a:ext cx="9411413" cy="1724663"/>
        </p:xfrm>
        <a:graphic>
          <a:graphicData uri="http://schemas.openxmlformats.org/drawingml/2006/table">
            <a:tbl>
              <a:tblPr/>
              <a:tblGrid>
                <a:gridCol w="1463998">
                  <a:extLst>
                    <a:ext uri="{9D8B030D-6E8A-4147-A177-3AD203B41FA5}">
                      <a16:colId xmlns:a16="http://schemas.microsoft.com/office/drawing/2014/main" xmlns="" val="2736943371"/>
                    </a:ext>
                  </a:extLst>
                </a:gridCol>
                <a:gridCol w="2422250">
                  <a:extLst>
                    <a:ext uri="{9D8B030D-6E8A-4147-A177-3AD203B41FA5}">
                      <a16:colId xmlns:a16="http://schemas.microsoft.com/office/drawing/2014/main" xmlns="" val="2941877177"/>
                    </a:ext>
                  </a:extLst>
                </a:gridCol>
                <a:gridCol w="1692154">
                  <a:extLst>
                    <a:ext uri="{9D8B030D-6E8A-4147-A177-3AD203B41FA5}">
                      <a16:colId xmlns:a16="http://schemas.microsoft.com/office/drawing/2014/main" xmlns="" val="1693054389"/>
                    </a:ext>
                  </a:extLst>
                </a:gridCol>
                <a:gridCol w="1460194">
                  <a:extLst>
                    <a:ext uri="{9D8B030D-6E8A-4147-A177-3AD203B41FA5}">
                      <a16:colId xmlns:a16="http://schemas.microsoft.com/office/drawing/2014/main" xmlns="" val="982307604"/>
                    </a:ext>
                  </a:extLst>
                </a:gridCol>
                <a:gridCol w="1460194">
                  <a:extLst>
                    <a:ext uri="{9D8B030D-6E8A-4147-A177-3AD203B41FA5}">
                      <a16:colId xmlns:a16="http://schemas.microsoft.com/office/drawing/2014/main" xmlns="" val="456511761"/>
                    </a:ext>
                  </a:extLst>
                </a:gridCol>
                <a:gridCol w="912623">
                  <a:extLst>
                    <a:ext uri="{9D8B030D-6E8A-4147-A177-3AD203B41FA5}">
                      <a16:colId xmlns:a16="http://schemas.microsoft.com/office/drawing/2014/main" xmlns="" val="2689815343"/>
                    </a:ext>
                  </a:extLst>
                </a:gridCol>
              </a:tblGrid>
              <a:tr h="551961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HODOWLA LASU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Odnowienia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Pielęgnowanie upraw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Czyszczenia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Trzebieże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Suma: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36620651"/>
                  </a:ext>
                </a:extLst>
              </a:tr>
              <a:tr h="216024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HA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HA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HA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200" b="1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HA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1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HA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19705559"/>
                  </a:ext>
                </a:extLst>
              </a:tr>
              <a:tr h="4783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Nadleśnictwo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241,35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701,01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208,6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916,28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2067,24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780628297"/>
                  </a:ext>
                </a:extLst>
              </a:tr>
              <a:tr h="4783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200" b="1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062 - Jasieniec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30,31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21,68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28,31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96,06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176,36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31450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18179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2CBDF19-F7B1-CCD4-AEEE-1102A9325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A29834F1-5F73-CA42-4CB3-30E2B82B0C89}"/>
              </a:ext>
            </a:extLst>
          </p:cNvPr>
          <p:cNvSpPr txBox="1"/>
          <p:nvPr/>
        </p:nvSpPr>
        <p:spPr>
          <a:xfrm>
            <a:off x="1463169" y="909514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Ochrona lasu w 2025 roku</a:t>
            </a:r>
            <a:endParaRPr lang="pl-PL" sz="3152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40434D4D-E446-9E80-7A71-74A5213FCBFA}"/>
              </a:ext>
            </a:extLst>
          </p:cNvPr>
          <p:cNvSpPr txBox="1"/>
          <p:nvPr/>
        </p:nvSpPr>
        <p:spPr>
          <a:xfrm>
            <a:off x="1685032" y="1629594"/>
            <a:ext cx="9581606" cy="1632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Ważniejsze zadania z zakresu ochrony lasu. Nadleśnictwo Grójec nie prowadziło prac związanych z zwalczaniem chemicznym owadów. Zabezpieczano uprawy przed zwierzyną chemicznie (repelentami) i mechanicznie przez </a:t>
            </a:r>
            <a:r>
              <a:rPr lang="pl-PL" sz="2364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pakułowanie</a:t>
            </a: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Grodzono uprawy. Zbierano śmieci.</a:t>
            </a:r>
          </a:p>
        </p:txBody>
      </p:sp>
      <p:pic>
        <p:nvPicPr>
          <p:cNvPr id="3" name="Picture 34" descr="Inserted picture RelID:1">
            <a:extLst>
              <a:ext uri="{FF2B5EF4-FFF2-40B4-BE49-F238E27FC236}">
                <a16:creationId xmlns:a16="http://schemas.microsoft.com/office/drawing/2014/main" xmlns="" id="{00000000-0008-0000-0A00-00000B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338" y="3597817"/>
            <a:ext cx="9766300" cy="1967738"/>
          </a:xfrm>
          <a:prstGeom prst="rect">
            <a:avLst/>
          </a:prstGeom>
          <a:ln w="12700">
            <a:solidFill>
              <a:srgbClr val="C6C3C6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25450894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D83ECE36-47C5-4A03-8858-AEFC644B59C4}"/>
              </a:ext>
            </a:extLst>
          </p:cNvPr>
          <p:cNvSpPr txBox="1"/>
          <p:nvPr/>
        </p:nvSpPr>
        <p:spPr>
          <a:xfrm>
            <a:off x="1324992" y="1197546"/>
            <a:ext cx="3960440" cy="1183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Lokalizacja Nadleśnictwa Grójec na terenie RDLP Radom</a:t>
            </a:r>
            <a:endParaRPr lang="pl-PL" sz="3152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B46CD4E3-F9FA-8ECD-9933-905B02538C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7480" y="456122"/>
            <a:ext cx="4542596" cy="6403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4203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13464B2-86A2-8A4D-C996-3E2B7BB6A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33E2CF86-674F-07B6-666E-3ACD19E5D77C}"/>
              </a:ext>
            </a:extLst>
          </p:cNvPr>
          <p:cNvSpPr txBox="1"/>
          <p:nvPr/>
        </p:nvSpPr>
        <p:spPr>
          <a:xfrm>
            <a:off x="1370822" y="1204301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Ochrona lasu w 2025 roku dane dla Gminy</a:t>
            </a:r>
            <a:endParaRPr lang="pl-PL" sz="3152" dirty="0"/>
          </a:p>
        </p:txBody>
      </p:sp>
      <p:pic>
        <p:nvPicPr>
          <p:cNvPr id="2" name="Picture 35" descr="Inserted picture RelID:2">
            <a:extLst>
              <a:ext uri="{FF2B5EF4-FFF2-40B4-BE49-F238E27FC236}">
                <a16:creationId xmlns:a16="http://schemas.microsoft.com/office/drawing/2014/main" xmlns="" id="{00000000-0008-0000-0A00-000002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064" y="2061642"/>
            <a:ext cx="5688632" cy="3666928"/>
          </a:xfrm>
          <a:prstGeom prst="rect">
            <a:avLst/>
          </a:prstGeom>
          <a:ln w="12700">
            <a:solidFill>
              <a:srgbClr val="C6C3C6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3960710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55137ED-FB3E-282E-C517-977B2F9E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91C34E2B-4E89-7361-FCFD-669529A1628F}"/>
              </a:ext>
            </a:extLst>
          </p:cNvPr>
          <p:cNvSpPr txBox="1"/>
          <p:nvPr/>
        </p:nvSpPr>
        <p:spPr>
          <a:xfrm>
            <a:off x="1469008" y="909514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Ochrona lasu plan na 2026 rok.</a:t>
            </a:r>
            <a:endParaRPr lang="pl-PL" sz="3152" dirty="0"/>
          </a:p>
        </p:txBody>
      </p:sp>
      <p:pic>
        <p:nvPicPr>
          <p:cNvPr id="2" name="Picture 37" descr="Inserted picture RelID:1">
            <a:extLst>
              <a:ext uri="{FF2B5EF4-FFF2-40B4-BE49-F238E27FC236}">
                <a16:creationId xmlns:a16="http://schemas.microsoft.com/office/drawing/2014/main" xmlns="" id="{00000000-0008-0000-0B00-00000C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314" y="1460151"/>
            <a:ext cx="9764395" cy="1969643"/>
          </a:xfrm>
          <a:prstGeom prst="rect">
            <a:avLst/>
          </a:prstGeom>
          <a:ln w="12700">
            <a:solidFill>
              <a:srgbClr val="C6C3C6"/>
            </a:solidFill>
            <a:prstDash val="solid"/>
          </a:ln>
        </p:spPr>
      </p:pic>
      <p:pic>
        <p:nvPicPr>
          <p:cNvPr id="4" name="Picture 38" descr="Inserted picture RelID:2">
            <a:extLst>
              <a:ext uri="{FF2B5EF4-FFF2-40B4-BE49-F238E27FC236}">
                <a16:creationId xmlns:a16="http://schemas.microsoft.com/office/drawing/2014/main" xmlns="" id="{00000000-0008-0000-0B00-000002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1496" y="3645818"/>
            <a:ext cx="4176464" cy="2692175"/>
          </a:xfrm>
          <a:prstGeom prst="rect">
            <a:avLst/>
          </a:prstGeom>
          <a:ln w="12700">
            <a:solidFill>
              <a:srgbClr val="C6C3C6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968705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D83ECE36-47C5-4A03-8858-AEFC644B59C4}"/>
              </a:ext>
            </a:extLst>
          </p:cNvPr>
          <p:cNvSpPr txBox="1"/>
          <p:nvPr/>
        </p:nvSpPr>
        <p:spPr>
          <a:xfrm>
            <a:off x="1378108" y="1159742"/>
            <a:ext cx="9581606" cy="415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102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Ochrona przyrody</a:t>
            </a:r>
            <a:endParaRPr lang="pl-PL" sz="3152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943CC3C4-C61F-7F28-0065-83329CBA0D0E}"/>
              </a:ext>
            </a:extLst>
          </p:cNvPr>
          <p:cNvSpPr txBox="1"/>
          <p:nvPr/>
        </p:nvSpPr>
        <p:spPr>
          <a:xfrm>
            <a:off x="8453784" y="1632705"/>
            <a:ext cx="2867223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/>
              <a:t>W roku 2025 nie odnotowano wykonania zadań z zakresu ochrony przyrody odniesionych wprost na lasy i grunty położone na terenie gminy Jasieniec. Jednak prace bez wskazania dokładnej lokalizacji dotyczą również gminy Jasieniec.</a:t>
            </a:r>
          </a:p>
        </p:txBody>
      </p:sp>
      <p:pic>
        <p:nvPicPr>
          <p:cNvPr id="4" name="Picture 40" descr="Inserted picture RelID:1">
            <a:extLst>
              <a:ext uri="{FF2B5EF4-FFF2-40B4-BE49-F238E27FC236}">
                <a16:creationId xmlns:a16="http://schemas.microsoft.com/office/drawing/2014/main" xmlns="" id="{00000000-0008-0000-0C00-00000D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383" y="1578540"/>
            <a:ext cx="3092831" cy="4395470"/>
          </a:xfrm>
          <a:prstGeom prst="rect">
            <a:avLst/>
          </a:prstGeom>
          <a:ln w="12700">
            <a:solidFill>
              <a:srgbClr val="C6C3C6"/>
            </a:solidFill>
            <a:prstDash val="solid"/>
          </a:ln>
        </p:spPr>
      </p:pic>
      <p:pic>
        <p:nvPicPr>
          <p:cNvPr id="6" name="Picture 42" descr="Inserted picture RelID:3">
            <a:extLst>
              <a:ext uri="{FF2B5EF4-FFF2-40B4-BE49-F238E27FC236}">
                <a16:creationId xmlns:a16="http://schemas.microsoft.com/office/drawing/2014/main" xmlns="" id="{00000000-0008-0000-0C00-000003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3454" y="1575561"/>
            <a:ext cx="3250057" cy="4395470"/>
          </a:xfrm>
          <a:prstGeom prst="rect">
            <a:avLst/>
          </a:prstGeom>
          <a:ln w="12700">
            <a:solidFill>
              <a:srgbClr val="C6C3C6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26392381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D83ECE36-47C5-4A03-8858-AEFC644B59C4}"/>
              </a:ext>
            </a:extLst>
          </p:cNvPr>
          <p:cNvSpPr txBox="1"/>
          <p:nvPr/>
        </p:nvSpPr>
        <p:spPr>
          <a:xfrm>
            <a:off x="1378108" y="1159742"/>
            <a:ext cx="9581606" cy="900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102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Gospodarowanie gruntami</a:t>
            </a:r>
            <a:endParaRPr lang="pl-PL" sz="3152" dirty="0"/>
          </a:p>
          <a:p>
            <a:endParaRPr lang="pl-PL" sz="3152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xmlns="" id="{B468D4E7-31A6-0270-64FD-13E47BC99C34}"/>
              </a:ext>
            </a:extLst>
          </p:cNvPr>
          <p:cNvSpPr txBox="1"/>
          <p:nvPr/>
        </p:nvSpPr>
        <p:spPr>
          <a:xfrm>
            <a:off x="1378108" y="2105597"/>
            <a:ext cx="9883988" cy="3506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dirty="0"/>
              <a:t>W 2025 roku Nadleśnictwo Grójec nabyło nowe grunty w miejscowościach: </a:t>
            </a:r>
          </a:p>
          <a:p>
            <a:r>
              <a:rPr lang="pl-PL" dirty="0"/>
              <a:t>Wólka Ligęzowska, gmina Nowe Miasto nad Pilicą 10,17 ha</a:t>
            </a:r>
          </a:p>
          <a:p>
            <a:r>
              <a:rPr lang="pl-PL" dirty="0" err="1"/>
              <a:t>Prosna</a:t>
            </a:r>
            <a:r>
              <a:rPr lang="pl-PL" dirty="0"/>
              <a:t>, gmina Nowe Miasto nad Pilicą 9,44 ha</a:t>
            </a:r>
          </a:p>
          <a:p>
            <a:r>
              <a:rPr lang="pl-PL" dirty="0"/>
              <a:t>Ulaski gmina Wyśmierzyce 1,22 ha</a:t>
            </a:r>
          </a:p>
          <a:p>
            <a:endParaRPr lang="pl-PL" dirty="0"/>
          </a:p>
          <a:p>
            <a:r>
              <a:rPr lang="pl-PL" dirty="0"/>
              <a:t>Nadleśnictwo Grójec nie dokonało wyłączenia gruntów z zarządu Nadleśnictwa. W 2025 roku Nadleśnictwo Grójec nie dokonało żadnej sprzedaży gruntów.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endParaRPr lang="pl-PL" sz="2102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551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D83ECE36-47C5-4A03-8858-AEFC644B59C4}"/>
              </a:ext>
            </a:extLst>
          </p:cNvPr>
          <p:cNvSpPr txBox="1"/>
          <p:nvPr/>
        </p:nvSpPr>
        <p:spPr>
          <a:xfrm>
            <a:off x="1379705" y="1159742"/>
            <a:ext cx="10206351" cy="941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Działania na rzecz społeczności lokalnych</a:t>
            </a:r>
            <a:endParaRPr lang="pl-PL" sz="3152" dirty="0"/>
          </a:p>
          <a:p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xmlns="" id="{469BA229-C8C2-4CC3-A8CF-1DD181C0F0C1}"/>
              </a:ext>
            </a:extLst>
          </p:cNvPr>
          <p:cNvSpPr txBox="1"/>
          <p:nvPr/>
        </p:nvSpPr>
        <p:spPr>
          <a:xfrm>
            <a:off x="1379704" y="2047950"/>
            <a:ext cx="9836893" cy="2226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W 2025r. Nadleśnictwo Grójec nie realizowało przedsięwzięć wspólnych </a:t>
            </a:r>
            <a:b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samorządowymi. 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Nadleśnictwo Grójec nie planuje w bieżącym roku realizacji przedsięwzięć wspólnych z samorządami. 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endParaRPr lang="pl-PL" sz="2364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78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BAD5351-7327-1185-DC5F-C4008FB71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17405324-B405-6865-DC55-277360FF5A7A}"/>
              </a:ext>
            </a:extLst>
          </p:cNvPr>
          <p:cNvSpPr txBox="1"/>
          <p:nvPr/>
        </p:nvSpPr>
        <p:spPr>
          <a:xfrm>
            <a:off x="1379705" y="1159742"/>
            <a:ext cx="10206351" cy="941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Działania na rzecz społeczności lokalnych</a:t>
            </a:r>
            <a:endParaRPr lang="pl-PL" sz="3152" dirty="0"/>
          </a:p>
          <a:p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xmlns="" id="{68F33D1D-CA2D-22C7-199A-68D3744F682E}"/>
              </a:ext>
            </a:extLst>
          </p:cNvPr>
          <p:cNvSpPr txBox="1"/>
          <p:nvPr/>
        </p:nvSpPr>
        <p:spPr>
          <a:xfrm>
            <a:off x="1771209" y="1989634"/>
            <a:ext cx="9836893" cy="398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Działalność edukacyjna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sumie odbyło się kilkanaście wydarzeń związanych z edukacją leśną, skierowane do dzieci, młodzież, dorosłych oraz seniorów. W zajęciach uczestniczyło ok. 1500 osób. W 2025 roku, na terenie Nadleśnictwa Grójec pracownicy nadleśnictwa prowadzili zajęcia z edukacji przyrodniczo-leśnej w formie: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Zajęć terenowych i wycieczek z przewodnikiem,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Spotkań w szkołach z pracownikami Służby Leśnej,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Imprez okolicznościowych i wystaw z przygotowanym stoiskiem edukacyjnym</a:t>
            </a:r>
          </a:p>
        </p:txBody>
      </p:sp>
    </p:spTree>
    <p:extLst>
      <p:ext uri="{BB962C8B-B14F-4D97-AF65-F5344CB8AC3E}">
        <p14:creationId xmlns:p14="http://schemas.microsoft.com/office/powerpoint/2010/main" val="5758662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D83ECE36-47C5-4A03-8858-AEFC644B59C4}"/>
              </a:ext>
            </a:extLst>
          </p:cNvPr>
          <p:cNvSpPr txBox="1"/>
          <p:nvPr/>
        </p:nvSpPr>
        <p:spPr>
          <a:xfrm>
            <a:off x="1378108" y="115974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Finanse</a:t>
            </a:r>
            <a:endParaRPr lang="pl-PL" sz="3152" dirty="0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3010A93E-437F-BEEC-07AF-74899B85B5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970624"/>
              </p:ext>
            </p:extLst>
          </p:nvPr>
        </p:nvGraphicFramePr>
        <p:xfrm>
          <a:off x="1704415" y="2097646"/>
          <a:ext cx="8928992" cy="26642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9122">
                  <a:extLst>
                    <a:ext uri="{9D8B030D-6E8A-4147-A177-3AD203B41FA5}">
                      <a16:colId xmlns:a16="http://schemas.microsoft.com/office/drawing/2014/main" xmlns="" val="3116015208"/>
                    </a:ext>
                  </a:extLst>
                </a:gridCol>
                <a:gridCol w="1818027">
                  <a:extLst>
                    <a:ext uri="{9D8B030D-6E8A-4147-A177-3AD203B41FA5}">
                      <a16:colId xmlns:a16="http://schemas.microsoft.com/office/drawing/2014/main" xmlns="" val="1187942910"/>
                    </a:ext>
                  </a:extLst>
                </a:gridCol>
                <a:gridCol w="1962642">
                  <a:extLst>
                    <a:ext uri="{9D8B030D-6E8A-4147-A177-3AD203B41FA5}">
                      <a16:colId xmlns:a16="http://schemas.microsoft.com/office/drawing/2014/main" xmlns="" val="229628286"/>
                    </a:ext>
                  </a:extLst>
                </a:gridCol>
                <a:gridCol w="1648621">
                  <a:extLst>
                    <a:ext uri="{9D8B030D-6E8A-4147-A177-3AD203B41FA5}">
                      <a16:colId xmlns:a16="http://schemas.microsoft.com/office/drawing/2014/main" xmlns="" val="1036280717"/>
                    </a:ext>
                  </a:extLst>
                </a:gridCol>
                <a:gridCol w="1561851">
                  <a:extLst>
                    <a:ext uri="{9D8B030D-6E8A-4147-A177-3AD203B41FA5}">
                      <a16:colId xmlns:a16="http://schemas.microsoft.com/office/drawing/2014/main" xmlns="" val="1424961992"/>
                    </a:ext>
                  </a:extLst>
                </a:gridCol>
                <a:gridCol w="1338729">
                  <a:extLst>
                    <a:ext uri="{9D8B030D-6E8A-4147-A177-3AD203B41FA5}">
                      <a16:colId xmlns:a16="http://schemas.microsoft.com/office/drawing/2014/main" xmlns="" val="145892074"/>
                    </a:ext>
                  </a:extLst>
                </a:gridCol>
              </a:tblGrid>
              <a:tr h="648072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l-PL" sz="1600" b="1" u="none" strike="noStrike" dirty="0">
                          <a:effectLst/>
                        </a:rPr>
                        <a:t>Zestawienie kwot podatku rolnego, leśnego i od nieruchomości za 2025r. w Gminie Jasieniec.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86385253"/>
                  </a:ext>
                </a:extLst>
              </a:tr>
              <a:tr h="105902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100" u="none" strike="noStrike" dirty="0">
                          <a:effectLst/>
                        </a:rPr>
                        <a:t> </a:t>
                      </a:r>
                      <a:endParaRPr lang="pl-PL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Urząd Gminy 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Podatek od nieruchomości 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Podatek rolny 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Podatek leśny 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Razem 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320567403"/>
                  </a:ext>
                </a:extLst>
              </a:tr>
              <a:tr h="95720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 </a:t>
                      </a:r>
                      <a:endParaRPr lang="pl-PL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Jasieniec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47016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u="none" strike="noStrike" dirty="0">
                          <a:effectLst/>
                        </a:rPr>
                        <a:t>0</a:t>
                      </a:r>
                      <a:endParaRPr lang="pl-PL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59324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106340,00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9215330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443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B9B275C-DBDB-54C9-45E0-7E2748F0C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C39AD2AC-36B2-4902-7474-AF80D2729E04}"/>
              </a:ext>
            </a:extLst>
          </p:cNvPr>
          <p:cNvSpPr txBox="1"/>
          <p:nvPr/>
        </p:nvSpPr>
        <p:spPr>
          <a:xfrm>
            <a:off x="1397000" y="909514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Zagrożenia i przeciwdziałanie zagrożeniom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xmlns="" id="{253E7432-8113-DC0A-25DA-29CC5021C2C8}"/>
              </a:ext>
            </a:extLst>
          </p:cNvPr>
          <p:cNvSpPr txBox="1"/>
          <p:nvPr/>
        </p:nvSpPr>
        <p:spPr>
          <a:xfrm>
            <a:off x="1397000" y="1350695"/>
            <a:ext cx="9836893" cy="4532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51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lasach Nadleśnictwa Grójec w ostatnich latach wystąpiło szereg czynników </a:t>
            </a:r>
            <a:r>
              <a:rPr lang="pl-PL" sz="2364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szkodotwórczych</a:t>
            </a: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lecz żaden z nich nie spowodował uszkodzeń wielkopowierzchniowych.</a:t>
            </a:r>
          </a:p>
          <a:p>
            <a:pPr marL="375333" indent="-375333">
              <a:lnSpc>
                <a:spcPct val="107000"/>
              </a:lnSpc>
              <a:spcAft>
                <a:spcPts val="1051"/>
              </a:spcAft>
              <a:buFontTx/>
              <a:buChar char="-"/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rozmiar pozyskania przygodnego w Gminie Jasieniec : 1580,12 m3  w tym z powodu jemioły 541 m3,</a:t>
            </a:r>
          </a:p>
          <a:p>
            <a:pPr marL="375333" indent="-375333">
              <a:lnSpc>
                <a:spcPct val="107000"/>
              </a:lnSpc>
              <a:spcAft>
                <a:spcPts val="1051"/>
              </a:spcAft>
              <a:buFontTx/>
              <a:buChar char="-"/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liczba i powierzchnia pożarów :</a:t>
            </a:r>
          </a:p>
          <a:p>
            <a:pPr>
              <a:lnSpc>
                <a:spcPct val="107000"/>
              </a:lnSpc>
              <a:spcAft>
                <a:spcPts val="1051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terenie gminy  Jasieniec  w roku 2025 nie odnotowano żadnego pożaru. Ostatni pożar, jaki wystąpił na terenie gminy Jasieniec  miał miejsce  3 listopada 2005 roku"</a:t>
            </a:r>
          </a:p>
          <a:p>
            <a:pPr marL="375333" indent="-375333">
              <a:lnSpc>
                <a:spcPct val="107000"/>
              </a:lnSpc>
              <a:spcAft>
                <a:spcPts val="1051"/>
              </a:spcAft>
              <a:buFontTx/>
              <a:buChar char="-"/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2025 roku było 10 pożarów o łącznej powierzchni 2,87 ha;</a:t>
            </a:r>
            <a:endParaRPr lang="pl-PL" sz="2364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5616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419FB88-9D54-3272-14AB-BDC6AC5DE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F55D5102-8DE2-B590-9054-6E6064F0A000}"/>
              </a:ext>
            </a:extLst>
          </p:cNvPr>
          <p:cNvSpPr txBox="1"/>
          <p:nvPr/>
        </p:nvSpPr>
        <p:spPr>
          <a:xfrm>
            <a:off x="1397000" y="909514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Zagrożenia i przeciwdziałanie zagrożeniom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xmlns="" id="{C6F7C005-7EF2-94DC-5EC7-23775B04BCAD}"/>
              </a:ext>
            </a:extLst>
          </p:cNvPr>
          <p:cNvSpPr txBox="1"/>
          <p:nvPr/>
        </p:nvSpPr>
        <p:spPr>
          <a:xfrm>
            <a:off x="1397000" y="1350695"/>
            <a:ext cx="9836893" cy="464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51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Zagrożenia:</a:t>
            </a:r>
          </a:p>
        </p:txBody>
      </p:sp>
      <p:pic>
        <p:nvPicPr>
          <p:cNvPr id="2" name="Picture 53" descr="Inserted picture RelID:4">
            <a:extLst>
              <a:ext uri="{FF2B5EF4-FFF2-40B4-BE49-F238E27FC236}">
                <a16:creationId xmlns:a16="http://schemas.microsoft.com/office/drawing/2014/main" xmlns="" id="{00000000-0008-0000-0F00-000004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731" y="1989634"/>
            <a:ext cx="10089429" cy="2363515"/>
          </a:xfrm>
          <a:prstGeom prst="rect">
            <a:avLst/>
          </a:prstGeom>
          <a:ln w="12700">
            <a:solidFill>
              <a:srgbClr val="C6C3C6"/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28359025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D83ECE36-47C5-4A03-8858-AEFC644B59C4}"/>
              </a:ext>
            </a:extLst>
          </p:cNvPr>
          <p:cNvSpPr txBox="1"/>
          <p:nvPr/>
        </p:nvSpPr>
        <p:spPr>
          <a:xfrm>
            <a:off x="1397000" y="909514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Zagrożenia i przeciwdziałanie zagrożeniom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xmlns="" id="{469BA229-C8C2-4CC3-A8CF-1DD181C0F0C1}"/>
              </a:ext>
            </a:extLst>
          </p:cNvPr>
          <p:cNvSpPr txBox="1"/>
          <p:nvPr/>
        </p:nvSpPr>
        <p:spPr>
          <a:xfrm>
            <a:off x="1397000" y="1350695"/>
            <a:ext cx="9836893" cy="5558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51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Przeciwdziałania:</a:t>
            </a:r>
          </a:p>
          <a:p>
            <a:pPr>
              <a:lnSpc>
                <a:spcPct val="107000"/>
              </a:lnSpc>
              <a:spcAft>
                <a:spcPts val="1051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Aby przeciwdziałać zagrożeniom nadleśnictwo prowadzi monitoring populacji szkodliwych owadów (poprzez pułapki </a:t>
            </a:r>
            <a:r>
              <a:rPr lang="pl-PL" sz="2364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feromonowe</a:t>
            </a: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obserwacje), usuwanie drzew zasiedlonych, likwidację wiatrołomów. Nadleśnictwo Grójec zabezpiecza uprawy przed presją zwierzyny poprzez stosowanie repelentów oraz grodzenie upraw siatką leśną. </a:t>
            </a:r>
          </a:p>
          <a:p>
            <a:pPr>
              <a:lnSpc>
                <a:spcPct val="107000"/>
              </a:lnSpc>
              <a:spcAft>
                <a:spcPts val="1051"/>
              </a:spcAft>
            </a:pPr>
            <a:r>
              <a:rPr lang="pl-PL" sz="2364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 przeciwdziałania w zakresie ochrony przeciwpożarowej w okresie zagrożenia to dyżury pełnione przez pracowników służby leśnej, wprowadzanie zakazów wstępu do lasów w czasie wysokiego zagrożenia, wspólne szkolenia i ćwiczenia z PSP i OSP, współpraca Straży leśnej z Policją poprzez wspólne patrole. Zgodnie z zawartym porozumieniem PAD Nadleśnictwa Grójec został przeniesiony do Nadleśnictwa Przysucha.</a:t>
            </a:r>
          </a:p>
          <a:p>
            <a:pPr>
              <a:lnSpc>
                <a:spcPct val="107000"/>
              </a:lnSpc>
              <a:spcAft>
                <a:spcPts val="1051"/>
              </a:spcAft>
            </a:pPr>
            <a:endParaRPr lang="pl-PL" sz="2364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031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D83ECE36-47C5-4A03-8858-AEFC644B59C4}"/>
              </a:ext>
            </a:extLst>
          </p:cNvPr>
          <p:cNvSpPr txBox="1"/>
          <p:nvPr/>
        </p:nvSpPr>
        <p:spPr>
          <a:xfrm>
            <a:off x="1378108" y="115974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Rys historyczny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xmlns="" id="{469BA229-C8C2-4CC3-A8CF-1DD181C0F0C1}"/>
              </a:ext>
            </a:extLst>
          </p:cNvPr>
          <p:cNvSpPr txBox="1"/>
          <p:nvPr/>
        </p:nvSpPr>
        <p:spPr>
          <a:xfrm>
            <a:off x="1465408" y="1729246"/>
            <a:ext cx="9836893" cy="3586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Początkiem kształtowania się dzisiejszego Nadleśnictwa Grójec był rok 1945.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endParaRPr lang="pl-PL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Trzy obrębowe Nadleśnictwo Grójec, z obrębami Grójec, Nowe Miasto i Skuły, zaczęło funkcjonować </a:t>
            </a:r>
            <a:b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 dniem 1.01.1979 roku. Podstawą jego powstania było Zarządzenie Nr 70 Naczelnego Dyrektora Lasów Państwowych z dnia 1.11.1978 roku oraz wydane na jego podstawie Zarządzenie Nr 7/78 Dyrektora OZLP Łódź.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endParaRPr lang="pl-PL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Siedziba Nadleśnictwa Grójec znajduje się pod adresem: Podole 91, 05-600 Grójec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terenie Nadleśnictwa znajduje się obecnie: 9 osad leśnych a 3 kancelarie znajdują się </a:t>
            </a:r>
            <a:b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pomieszczeniach wynajmowanych.</a:t>
            </a:r>
          </a:p>
          <a:p>
            <a:pPr marL="375333" indent="-375333" algn="just">
              <a:lnSpc>
                <a:spcPct val="107000"/>
              </a:lnSpc>
              <a:spcAft>
                <a:spcPts val="788"/>
              </a:spcAft>
              <a:buFontTx/>
              <a:buChar char="-"/>
            </a:pPr>
            <a:endParaRPr lang="pl-PL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710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C84826-5606-98BB-C14B-0B10F2C69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0C8D0941-EF7F-F509-C30B-E1854024EA0E}"/>
              </a:ext>
            </a:extLst>
          </p:cNvPr>
          <p:cNvSpPr txBox="1"/>
          <p:nvPr/>
        </p:nvSpPr>
        <p:spPr>
          <a:xfrm>
            <a:off x="1453977" y="124411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Kontakt</a:t>
            </a:r>
            <a:endParaRPr lang="pl-PL" sz="3152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xmlns="" id="{E44DC3C1-89E1-7734-1E9C-FBCB42B56D51}"/>
              </a:ext>
            </a:extLst>
          </p:cNvPr>
          <p:cNvSpPr txBox="1"/>
          <p:nvPr/>
        </p:nvSpPr>
        <p:spPr>
          <a:xfrm>
            <a:off x="1453978" y="2105598"/>
            <a:ext cx="9581606" cy="316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051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Krzysztof Janeczko - Nadleśniczy Nadleśnictwa Grójec </a:t>
            </a:r>
          </a:p>
          <a:p>
            <a:pPr>
              <a:lnSpc>
                <a:spcPct val="107000"/>
              </a:lnSpc>
              <a:spcAft>
                <a:spcPts val="1051"/>
              </a:spcAft>
            </a:pPr>
            <a:r>
              <a:rPr lang="pl-PL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Nadleśnictwo Grójec</a:t>
            </a:r>
          </a:p>
          <a:p>
            <a:pPr>
              <a:lnSpc>
                <a:spcPct val="107000"/>
              </a:lnSpc>
              <a:spcAft>
                <a:spcPts val="1051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Podole 91</a:t>
            </a:r>
          </a:p>
          <a:p>
            <a:pPr>
              <a:lnSpc>
                <a:spcPct val="107000"/>
              </a:lnSpc>
              <a:spcAft>
                <a:spcPts val="1051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05-600 Grójec</a:t>
            </a:r>
          </a:p>
          <a:p>
            <a:pPr>
              <a:lnSpc>
                <a:spcPct val="107000"/>
              </a:lnSpc>
              <a:spcAft>
                <a:spcPts val="1051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Tel.(048) 661 - 26 – 62</a:t>
            </a:r>
          </a:p>
          <a:p>
            <a:pPr>
              <a:lnSpc>
                <a:spcPct val="107000"/>
              </a:lnSpc>
              <a:spcAft>
                <a:spcPts val="1051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e- mail: grojec@radom.lasy.gov.pl</a:t>
            </a:r>
          </a:p>
          <a:p>
            <a:pPr>
              <a:lnSpc>
                <a:spcPct val="107000"/>
              </a:lnSpc>
              <a:spcAft>
                <a:spcPts val="1051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konsultanci ds. kontaktów społecznych</a:t>
            </a:r>
          </a:p>
          <a:p>
            <a:pPr>
              <a:lnSpc>
                <a:spcPct val="107000"/>
              </a:lnSpc>
              <a:spcAft>
                <a:spcPts val="1051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Bogdan Korycki –zastępca Nadleśniczego, adres e-mail:  bogdan.korycki@radom.lasy.gov.pl</a:t>
            </a:r>
          </a:p>
        </p:txBody>
      </p:sp>
    </p:spTree>
    <p:extLst>
      <p:ext uri="{BB962C8B-B14F-4D97-AF65-F5344CB8AC3E}">
        <p14:creationId xmlns:p14="http://schemas.microsoft.com/office/powerpoint/2010/main" val="2329964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43ADFBF-ABAE-7E78-378F-C5014BF69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8938C68C-87A9-D3B4-F45B-E5B813A73D73}"/>
              </a:ext>
            </a:extLst>
          </p:cNvPr>
          <p:cNvSpPr txBox="1"/>
          <p:nvPr/>
        </p:nvSpPr>
        <p:spPr>
          <a:xfrm>
            <a:off x="1252984" y="1053530"/>
            <a:ext cx="2107124" cy="1183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Mapa Nadleśnictwa Grójec</a:t>
            </a:r>
            <a:endParaRPr lang="pl-PL" sz="3152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xmlns="" id="{B2B6B9E8-0844-2015-F72C-95F54506F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2964" y="189434"/>
            <a:ext cx="7179091" cy="636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515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D83ECE36-47C5-4A03-8858-AEFC644B59C4}"/>
              </a:ext>
            </a:extLst>
          </p:cNvPr>
          <p:cNvSpPr txBox="1"/>
          <p:nvPr/>
        </p:nvSpPr>
        <p:spPr>
          <a:xfrm>
            <a:off x="1593051" y="765498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Zasoby w zarządzie Nadleśnictwa Grójec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xmlns="" id="{469BA229-C8C2-4CC3-A8CF-1DD181C0F0C1}"/>
              </a:ext>
            </a:extLst>
          </p:cNvPr>
          <p:cNvSpPr txBox="1"/>
          <p:nvPr/>
        </p:nvSpPr>
        <p:spPr>
          <a:xfrm>
            <a:off x="1397000" y="1341562"/>
            <a:ext cx="9905301" cy="4787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Podstawowe dane statystyczne </a:t>
            </a: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zasobach w zarządzie:</a:t>
            </a:r>
          </a:p>
          <a:p>
            <a:pPr marL="342900" indent="-342900" algn="just">
              <a:lnSpc>
                <a:spcPct val="107000"/>
              </a:lnSpc>
              <a:spcAft>
                <a:spcPts val="788"/>
              </a:spcAft>
              <a:buAutoNum type="arabicPeriod"/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Powierzchnia ogółem: </a:t>
            </a:r>
            <a:r>
              <a:rPr lang="pl-PL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16386,21 ha</a:t>
            </a: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w tym  </a:t>
            </a:r>
            <a:r>
              <a:rPr lang="pl-PL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16050,80 ha lasów</a:t>
            </a: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 marL="342900" indent="-342900" algn="just">
              <a:lnSpc>
                <a:spcPct val="107000"/>
              </a:lnSpc>
              <a:spcAft>
                <a:spcPts val="788"/>
              </a:spcAft>
              <a:buAutoNum type="arabicPeriod"/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Średni wiek: </a:t>
            </a:r>
            <a:r>
              <a:rPr lang="pl-PL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68 lat</a:t>
            </a: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Skład gatunkowy: </a:t>
            </a:r>
            <a:r>
              <a:rPr lang="pl-PL" sz="16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</a:t>
            </a: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67%, Db 15,5%, Ol 6,9%, </a:t>
            </a:r>
            <a:r>
              <a:rPr lang="pl-PL" sz="16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Brz</a:t>
            </a: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6%, Md 3% 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Nadleśnictwo Grójec podzielone jest na: </a:t>
            </a:r>
          </a:p>
          <a:p>
            <a:pPr marL="375333" indent="-375333" algn="just">
              <a:lnSpc>
                <a:spcPct val="107000"/>
              </a:lnSpc>
              <a:spcAft>
                <a:spcPts val="788"/>
              </a:spcAft>
              <a:buFontTx/>
              <a:buChar char="-"/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obręby: Grójec, Nowe Miasto, Skuły </a:t>
            </a:r>
          </a:p>
          <a:p>
            <a:pPr marL="375333" indent="-375333" algn="just">
              <a:lnSpc>
                <a:spcPct val="107000"/>
              </a:lnSpc>
              <a:spcAft>
                <a:spcPts val="788"/>
              </a:spcAft>
              <a:buFontTx/>
              <a:buChar char="-"/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 leśnictw.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endParaRPr lang="pl-PL" sz="16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Nadleśnictwo Grójec wyróżnia się spośród innych rozległością i ogromnym rozdrobnieniem kompleksów leśnych, liczba kompleksów leśnych: około 750 jednak jedynie 5 powyżej 500 ha.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endParaRPr lang="pl-PL" sz="16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Nadleśnictwo Grójec leży na terenie dwóch województw (mazowieckiego i łódzkiego) 6 powiatów (białobrzeskiego, grodziskiego, przysuskiego, skierniewickiego, żyrardowskiego oraz grójeckiego), 17 gmin </a:t>
            </a:r>
            <a:b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221 obrębów ewidencyjnych. </a:t>
            </a:r>
          </a:p>
        </p:txBody>
      </p:sp>
    </p:spTree>
    <p:extLst>
      <p:ext uri="{BB962C8B-B14F-4D97-AF65-F5344CB8AC3E}">
        <p14:creationId xmlns:p14="http://schemas.microsoft.com/office/powerpoint/2010/main" val="1972912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93F1FB3-FDC2-AA73-4B24-00CCADD55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ECAA03F6-89C8-E9DC-4898-E5F952A16EAC}"/>
              </a:ext>
            </a:extLst>
          </p:cNvPr>
          <p:cNvSpPr txBox="1"/>
          <p:nvPr/>
        </p:nvSpPr>
        <p:spPr>
          <a:xfrm>
            <a:off x="1378108" y="115974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Infrastruktura nadleśnictwa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xmlns="" id="{BE4AC7D0-B7A5-DC5D-175E-D8BFFF7108EB}"/>
              </a:ext>
            </a:extLst>
          </p:cNvPr>
          <p:cNvSpPr txBox="1"/>
          <p:nvPr/>
        </p:nvSpPr>
        <p:spPr>
          <a:xfrm>
            <a:off x="1465408" y="1729246"/>
            <a:ext cx="9836893" cy="3484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Sieć dróg. Do wykazu istniejących dojazdów pożarowych ujęto 20 dróg o łącznej długości 38,76 km. Poza głównymi szlakami komunikacyjnymi, w zasięgu Nadleśnictwa Grójec znajduje się dobrze rozwinięta sieć dróg lokalnych – powiatowych i gminnych, często wykonywanych w ramach wspólnych inwestycji.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endParaRPr lang="pl-PL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Nadleśnictwo Grójec zakwalifikowane jest do </a:t>
            </a: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kategorii zagrożenia pożarowego</a:t>
            </a: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Dojazdy pożarowe (istniejące i projektowane) wraz z siecią dróg publicznych zapewniają dojazd do kompleksów. Na terenie nadleśnictwa znajdują się zbiorniki wodne oraz  punkty czerpania wody, dwie bazy sprzętu ppoż. 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Punkt Alarmowo Dyspozycyjny Nadleśnictwa Grójec znajduje się przy Nadleśnictwie Przysucha zgodnie z zawartym porozumieniem.</a:t>
            </a:r>
          </a:p>
          <a:p>
            <a:pPr marL="375333" indent="-375333" algn="just">
              <a:lnSpc>
                <a:spcPct val="107000"/>
              </a:lnSpc>
              <a:spcAft>
                <a:spcPts val="788"/>
              </a:spcAft>
              <a:buFontTx/>
              <a:buChar char="-"/>
            </a:pPr>
            <a:endParaRPr lang="pl-PL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endParaRPr lang="pl-PL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302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D83ECE36-47C5-4A03-8858-AEFC644B59C4}"/>
              </a:ext>
            </a:extLst>
          </p:cNvPr>
          <p:cNvSpPr txBox="1"/>
          <p:nvPr/>
        </p:nvSpPr>
        <p:spPr>
          <a:xfrm>
            <a:off x="1378108" y="1159742"/>
            <a:ext cx="9581606" cy="415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102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Przyroda na terenie nadleśnictwa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xmlns="" id="{469BA229-C8C2-4CC3-A8CF-1DD181C0F0C1}"/>
              </a:ext>
            </a:extLst>
          </p:cNvPr>
          <p:cNvSpPr txBox="1"/>
          <p:nvPr/>
        </p:nvSpPr>
        <p:spPr>
          <a:xfrm>
            <a:off x="1465408" y="1729245"/>
            <a:ext cx="9836893" cy="3792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Teren Nadleśnictwa Grójec charakteryzuje się dużą bioróżnorodnością oraz bogactwem przyrodniczym, co potwierdzają licznie występujące tu, prawem ustanowione, formy ochrony przyrody tj.:  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	 </a:t>
            </a:r>
            <a:r>
              <a:rPr lang="pl-PL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 rezerwatów przyrody </a:t>
            </a: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(łączna powierzchnia: 1371,69 ha) 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Obrębie Grójec: „Modrzewina”, „Jeziora-Olszyny”, „</a:t>
            </a:r>
            <a:r>
              <a:rPr lang="pl-PL" sz="16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Łęgacz</a:t>
            </a: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nad </a:t>
            </a:r>
            <a:r>
              <a:rPr lang="pl-PL" sz="1600" i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Jeziorką</a:t>
            </a: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”, „Tomczyce”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Obrębie Nowe Miasto: „Sokół”,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Obrębie Skuły: „Skulski Las”, „Dąbrowa Radziejowska”, „Grądy Osuchowskie”, „Skulskie Dęby”.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	Obszary Natura 2000 (OSO – obszary specjalnej ochrony ptaków- 3298,93 ha,  SOO – Specjalny Obszar Ochrony siedlisk (OZW) – 3185,77 ha)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	Park Krajobrazowy (794,90 ha)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	Obszary Chronionego Krajobrazu (8347,50 ha)</a:t>
            </a:r>
          </a:p>
          <a:p>
            <a:pPr>
              <a:lnSpc>
                <a:spcPct val="107000"/>
              </a:lnSpc>
              <a:spcAft>
                <a:spcPts val="788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•	pomniki przyrody (27 szt.), </a:t>
            </a:r>
          </a:p>
        </p:txBody>
      </p:sp>
    </p:spTree>
    <p:extLst>
      <p:ext uri="{BB962C8B-B14F-4D97-AF65-F5344CB8AC3E}">
        <p14:creationId xmlns:p14="http://schemas.microsoft.com/office/powerpoint/2010/main" val="3953980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8B5F28B-E075-4167-1F12-6A0DF64EF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11FABCF6-D0B4-D956-6E1D-BF3A4B41460E}"/>
              </a:ext>
            </a:extLst>
          </p:cNvPr>
          <p:cNvSpPr txBox="1"/>
          <p:nvPr/>
        </p:nvSpPr>
        <p:spPr>
          <a:xfrm>
            <a:off x="1378108" y="115974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Struktura organizacyjna nadleśnictwa </a:t>
            </a:r>
            <a:endParaRPr lang="pl-PL" sz="3152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xmlns="" id="{D19C77ED-1682-14B2-7AFD-0ED618624FA9}"/>
              </a:ext>
            </a:extLst>
          </p:cNvPr>
          <p:cNvSpPr txBox="1"/>
          <p:nvPr/>
        </p:nvSpPr>
        <p:spPr>
          <a:xfrm>
            <a:off x="1465408" y="1729245"/>
            <a:ext cx="9868696" cy="3059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788"/>
              </a:spcAft>
            </a:pPr>
            <a:endParaRPr lang="pl-PL" sz="16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Produkcja szkółkarska w Nadleśnictwie prowadzona jest w Gospodarstwie Szkółkarskim w Skułach na szkółce otwartej.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endParaRPr lang="pl-PL" sz="16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6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Nadleśnictwo Grójec nie sprawuje nadzoru nad gospodarką leśną w lasach niestanowiących własności Skarbu Państwa.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endParaRPr lang="pl-PL" sz="16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Nadleśnictwo Grójec posiada Plan Urządzenia Lasu na lata 2024-2033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788"/>
              </a:spcAft>
            </a:pPr>
            <a:endParaRPr lang="pl-PL" sz="16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759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D83ECE36-47C5-4A03-8858-AEFC644B59C4}"/>
              </a:ext>
            </a:extLst>
          </p:cNvPr>
          <p:cNvSpPr txBox="1"/>
          <p:nvPr/>
        </p:nvSpPr>
        <p:spPr>
          <a:xfrm>
            <a:off x="1378108" y="972363"/>
            <a:ext cx="9581606" cy="456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altLang="pl-PL" sz="2364" b="1" dirty="0">
                <a:solidFill>
                  <a:srgbClr val="005023"/>
                </a:solidFill>
                <a:latin typeface="Arial" pitchFamily="34" charset="0"/>
                <a:cs typeface="Arial" pitchFamily="34" charset="0"/>
              </a:rPr>
              <a:t>Plan dostępny dla każdego</a:t>
            </a:r>
            <a:endParaRPr lang="pl-PL" sz="2364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5349516B-E20C-406B-A622-5FA79F3A34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550" t="12201" r="21651" b="8000"/>
          <a:stretch/>
        </p:blipFill>
        <p:spPr>
          <a:xfrm>
            <a:off x="7470920" y="970571"/>
            <a:ext cx="4540104" cy="5391374"/>
          </a:xfrm>
          <a:prstGeom prst="rect">
            <a:avLst/>
          </a:prstGeom>
        </p:spPr>
      </p:pic>
      <p:pic>
        <p:nvPicPr>
          <p:cNvPr id="3074" name="Picture 2" descr="Bank Danych o Lasach">
            <a:extLst>
              <a:ext uri="{FF2B5EF4-FFF2-40B4-BE49-F238E27FC236}">
                <a16:creationId xmlns:a16="http://schemas.microsoft.com/office/drawing/2014/main" xmlns="" id="{C2014850-7EEB-4E9E-968E-07D925FD4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858" y="5143426"/>
            <a:ext cx="2786930" cy="1112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FB9822D4-EF7A-8AF8-AA65-DABFC6AE63A5}"/>
              </a:ext>
            </a:extLst>
          </p:cNvPr>
          <p:cNvSpPr txBox="1"/>
          <p:nvPr/>
        </p:nvSpPr>
        <p:spPr>
          <a:xfrm>
            <a:off x="1036960" y="1587908"/>
            <a:ext cx="6003890" cy="2792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dirty="0"/>
              <a:t>Przy tworzeniu planu odbywają się konsultacje społeczne. Gotowy plan podlega strategicznej ocenie oddziaływania na środowisku i jest opiniowany przez RDOŚ, Wojewódzki Inspektorat Sanitarny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1600" b="1" dirty="0"/>
              <a:t>Każdy ma wgląd do planu</a:t>
            </a:r>
            <a:r>
              <a:rPr lang="pl-PL" sz="1600" dirty="0"/>
              <a:t>. Plan urządzenia lasu umieszczamy w internetowym BIP. Do pobrania udostępniamy opis nadleśnictwa (elaborat) i program ochrony przyrody.</a:t>
            </a:r>
            <a:r>
              <a:rPr lang="pl-PL" sz="1600" dirty="0">
                <a:highlight>
                  <a:srgbClr val="FFFF00"/>
                </a:highlight>
              </a:rPr>
              <a:t> </a:t>
            </a:r>
            <a:r>
              <a:rPr lang="pl-PL" sz="1600" dirty="0">
                <a:cs typeface="Times New Roman" panose="02020603050405020304" pitchFamily="18" charset="0"/>
              </a:rPr>
              <a:t/>
            </a:r>
            <a:br>
              <a:rPr lang="pl-PL" sz="1600" dirty="0">
                <a:cs typeface="Times New Roman" panose="02020603050405020304" pitchFamily="18" charset="0"/>
              </a:rPr>
            </a:br>
            <a:r>
              <a:rPr lang="pl-PL" sz="1600" dirty="0">
                <a:cs typeface="Times New Roman" panose="02020603050405020304" pitchFamily="18" charset="0"/>
              </a:rPr>
              <a:t>Treść planu trafia do Banku Danych o Lasach (</a:t>
            </a:r>
            <a:r>
              <a:rPr lang="pl-PL" sz="1600" dirty="0">
                <a:cs typeface="Times New Roman" panose="02020603050405020304" pitchFamily="18" charset="0"/>
                <a:hlinkClick r:id="rId5" action="ppaction://hlinkfile"/>
              </a:rPr>
              <a:t>bdl.lasy.gov.pl</a:t>
            </a:r>
            <a:r>
              <a:rPr lang="pl-PL" sz="1600" dirty="0">
                <a:cs typeface="Times New Roman" panose="02020603050405020304" pitchFamily="18" charset="0"/>
              </a:rPr>
              <a:t>). Tutaj każdy może zapoznać się z charakterystyką wybranego wydzielenia leśnego i sprawdzić, jakie prace będziemy prowadzić w tym fragmencie lasu</a:t>
            </a:r>
          </a:p>
        </p:txBody>
      </p:sp>
    </p:spTree>
    <p:extLst>
      <p:ext uri="{BB962C8B-B14F-4D97-AF65-F5344CB8AC3E}">
        <p14:creationId xmlns:p14="http://schemas.microsoft.com/office/powerpoint/2010/main" val="98179390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gi xmlns="b8ad9e2a-f15e-4cea-99fc-a9767dfa581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BA890D47B4F9944BE81BFA24173F6BA" ma:contentTypeVersion="1" ma:contentTypeDescription="Utwórz nowy dokument." ma:contentTypeScope="" ma:versionID="261f7b351e3b2e14f627302025769fb4">
  <xsd:schema xmlns:xsd="http://www.w3.org/2001/XMLSchema" xmlns:xs="http://www.w3.org/2001/XMLSchema" xmlns:p="http://schemas.microsoft.com/office/2006/metadata/properties" xmlns:ns2="b8ad9e2a-f15e-4cea-99fc-a9767dfa5810" targetNamespace="http://schemas.microsoft.com/office/2006/metadata/properties" ma:root="true" ma:fieldsID="3d5eadea69c8e130c53f6f5c1535ad33" ns2:_="">
    <xsd:import namespace="b8ad9e2a-f15e-4cea-99fc-a9767dfa5810"/>
    <xsd:element name="properties">
      <xsd:complexType>
        <xsd:sequence>
          <xsd:element name="documentManagement">
            <xsd:complexType>
              <xsd:all>
                <xsd:element ref="ns2:Tagi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ad9e2a-f15e-4cea-99fc-a9767dfa5810" elementFormDefault="qualified">
    <xsd:import namespace="http://schemas.microsoft.com/office/2006/documentManagement/types"/>
    <xsd:import namespace="http://schemas.microsoft.com/office/infopath/2007/PartnerControls"/>
    <xsd:element name="Tagi" ma:index="8" nillable="true" ma:displayName="Tagi" ma:internalName="Tagi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929AFA-9410-4BD1-A894-F02B6FABEC2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01289C5-7E3E-439A-A2C1-FADB6D492FBB}">
  <ds:schemaRefs>
    <ds:schemaRef ds:uri="http://purl.org/dc/terms/"/>
    <ds:schemaRef ds:uri="http://purl.org/dc/elements/1.1/"/>
    <ds:schemaRef ds:uri="http://schemas.microsoft.com/office/2006/documentManagement/types"/>
    <ds:schemaRef ds:uri="http://purl.org/dc/dcmitype/"/>
    <ds:schemaRef ds:uri="b8ad9e2a-f15e-4cea-99fc-a9767dfa5810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94B20A9-4512-45BD-A201-8A21571E4C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ad9e2a-f15e-4cea-99fc-a9767dfa58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15305</TotalTime>
  <Words>1195</Words>
  <Application>Microsoft Office PowerPoint</Application>
  <PresentationFormat>Niestandardowy</PresentationFormat>
  <Paragraphs>233</Paragraphs>
  <Slides>30</Slides>
  <Notes>30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1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 prezentacji</dc:title>
  <dc:creator>x</dc:creator>
  <cp:lastModifiedBy>Łukasz Sobociński</cp:lastModifiedBy>
  <cp:revision>89</cp:revision>
  <dcterms:created xsi:type="dcterms:W3CDTF">2018-04-04T08:10:24Z</dcterms:created>
  <dcterms:modified xsi:type="dcterms:W3CDTF">2026-05-27T13:24:03Z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0x0101001BA890D47B4F9944BE81BFA24173F6BA</vt:lpwstr>
  </property>
</Properties>
</file>